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2"/>
  </p:notesMasterIdLst>
  <p:sldIdLst>
    <p:sldId id="801" r:id="rId2"/>
    <p:sldId id="820" r:id="rId3"/>
    <p:sldId id="1592" r:id="rId4"/>
    <p:sldId id="1590" r:id="rId5"/>
    <p:sldId id="1609" r:id="rId6"/>
    <p:sldId id="1611" r:id="rId7"/>
    <p:sldId id="1612" r:id="rId8"/>
    <p:sldId id="1613" r:id="rId9"/>
    <p:sldId id="1614" r:id="rId10"/>
    <p:sldId id="1616" r:id="rId11"/>
    <p:sldId id="1619" r:id="rId12"/>
    <p:sldId id="261" r:id="rId13"/>
    <p:sldId id="886" r:id="rId14"/>
    <p:sldId id="1042" r:id="rId15"/>
    <p:sldId id="936" r:id="rId16"/>
    <p:sldId id="1054" r:id="rId17"/>
    <p:sldId id="1239" r:id="rId18"/>
    <p:sldId id="1240" r:id="rId19"/>
    <p:sldId id="1227" r:id="rId20"/>
    <p:sldId id="1226" r:id="rId21"/>
    <p:sldId id="1230" r:id="rId22"/>
    <p:sldId id="1274" r:id="rId23"/>
    <p:sldId id="943" r:id="rId24"/>
    <p:sldId id="946" r:id="rId25"/>
    <p:sldId id="948" r:id="rId26"/>
    <p:sldId id="983" r:id="rId27"/>
    <p:sldId id="1624" r:id="rId28"/>
    <p:sldId id="803" r:id="rId29"/>
    <p:sldId id="806" r:id="rId30"/>
    <p:sldId id="257" r:id="rId31"/>
    <p:sldId id="804" r:id="rId32"/>
    <p:sldId id="807" r:id="rId33"/>
    <p:sldId id="256" r:id="rId34"/>
    <p:sldId id="802" r:id="rId35"/>
    <p:sldId id="812" r:id="rId36"/>
    <p:sldId id="808" r:id="rId37"/>
    <p:sldId id="809" r:id="rId38"/>
    <p:sldId id="810" r:id="rId39"/>
    <p:sldId id="811" r:id="rId40"/>
    <p:sldId id="813" r:id="rId41"/>
    <p:sldId id="814" r:id="rId42"/>
    <p:sldId id="816" r:id="rId43"/>
    <p:sldId id="815" r:id="rId44"/>
    <p:sldId id="818" r:id="rId45"/>
    <p:sldId id="1620" r:id="rId46"/>
    <p:sldId id="315" r:id="rId47"/>
    <p:sldId id="1621" r:id="rId48"/>
    <p:sldId id="1625" r:id="rId49"/>
    <p:sldId id="1622" r:id="rId50"/>
    <p:sldId id="1623" r:id="rId5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FF99"/>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384"/>
    <p:restoredTop sz="94670"/>
  </p:normalViewPr>
  <p:slideViewPr>
    <p:cSldViewPr>
      <p:cViewPr varScale="1">
        <p:scale>
          <a:sx n="154" d="100"/>
          <a:sy n="154" d="100"/>
        </p:scale>
        <p:origin x="3150" y="13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gif>
</file>

<file path=ppt/media/image12.png>
</file>

<file path=ppt/media/image13.tiff>
</file>

<file path=ppt/media/image14.png>
</file>

<file path=ppt/media/image15.gif>
</file>

<file path=ppt/media/image16.jpeg>
</file>

<file path=ppt/media/image17.jpeg>
</file>

<file path=ppt/media/image18.png>
</file>

<file path=ppt/media/image19.gif>
</file>

<file path=ppt/media/image2.png>
</file>

<file path=ppt/media/image20.png>
</file>

<file path=ppt/media/image21.gif>
</file>

<file path=ppt/media/image22.gif>
</file>

<file path=ppt/media/image23.jpeg>
</file>

<file path=ppt/media/image24.jpeg>
</file>

<file path=ppt/media/image25.png>
</file>

<file path=ppt/media/image26.png>
</file>

<file path=ppt/media/image261.png>
</file>

<file path=ppt/media/image27.png>
</file>

<file path=ppt/media/image270.png>
</file>

<file path=ppt/media/image28.png>
</file>

<file path=ppt/media/image29.png>
</file>

<file path=ppt/media/image3.jpeg>
</file>

<file path=ppt/media/image30.png>
</file>

<file path=ppt/media/image31.png>
</file>

<file path=ppt/media/image32.tiff>
</file>

<file path=ppt/media/image33.tiff>
</file>

<file path=ppt/media/image330.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jpeg>
</file>

<file path=ppt/media/image43.jpe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ADD0B79-4F54-4C3A-9EC1-2CF37FF1D58D}" type="datetimeFigureOut">
              <a:rPr lang="en-US" smtClean="0"/>
              <a:t>11/4/2019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3996A62-2ED8-4D44-B314-2969E43DBACD}" type="slidenum">
              <a:rPr lang="en-US" smtClean="0"/>
              <a:t>‹#›</a:t>
            </a:fld>
            <a:endParaRPr lang="en-US"/>
          </a:p>
        </p:txBody>
      </p:sp>
    </p:spTree>
    <p:extLst>
      <p:ext uri="{BB962C8B-B14F-4D97-AF65-F5344CB8AC3E}">
        <p14:creationId xmlns:p14="http://schemas.microsoft.com/office/powerpoint/2010/main" val="4221093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Adaptive Gradient Algorithm</a:t>
            </a:r>
            <a:r>
              <a:rPr lang="en-US" sz="1200" dirty="0"/>
              <a:t> (</a:t>
            </a:r>
            <a:r>
              <a:rPr lang="en-US" sz="1200" dirty="0" err="1"/>
              <a:t>AdaGrad</a:t>
            </a:r>
            <a:r>
              <a:rPr lang="en-US" sz="1200" dirty="0"/>
              <a:t>) that maintains a per-parameter learning rate that improves performance on problems with sparse gradients (e.g. natural language and computer vision problems).</a:t>
            </a:r>
          </a:p>
          <a:p>
            <a:r>
              <a:rPr lang="en-US" sz="1200" b="1" dirty="0"/>
              <a:t>Root Mean Square Propagation</a:t>
            </a:r>
            <a:r>
              <a:rPr lang="en-US" sz="1200" dirty="0"/>
              <a:t> (</a:t>
            </a:r>
            <a:r>
              <a:rPr lang="en-US" sz="1200" dirty="0" err="1"/>
              <a:t>RMSProp</a:t>
            </a:r>
            <a:r>
              <a:rPr lang="en-US" sz="1200" dirty="0"/>
              <a:t>) that also maintains per-parameter learning rates that are adapted based on the average of recent magnitudes of the gradients for the weight (e.g. how quickly it is changing). This means the algorithm does well on online and non-stationary problems (e.g. noisy).</a:t>
            </a:r>
          </a:p>
          <a:p>
            <a:endParaRPr lang="en-US" sz="1200" dirty="0"/>
          </a:p>
          <a:p>
            <a:r>
              <a:rPr lang="en-US" sz="1200" dirty="0"/>
              <a:t>Adam realizes the benefits of both </a:t>
            </a:r>
            <a:r>
              <a:rPr lang="en-US" sz="1200" dirty="0" err="1"/>
              <a:t>AdaGrad</a:t>
            </a:r>
            <a:r>
              <a:rPr lang="en-US" sz="1200" dirty="0"/>
              <a:t> and </a:t>
            </a:r>
            <a:r>
              <a:rPr lang="en-US" sz="1200" dirty="0" err="1"/>
              <a:t>RMSProp</a:t>
            </a:r>
            <a:r>
              <a:rPr lang="en-US" sz="1200" dirty="0"/>
              <a:t>.</a:t>
            </a:r>
          </a:p>
          <a:p>
            <a:r>
              <a:rPr lang="en-US" sz="1200" dirty="0"/>
              <a:t>Instead of adapting the parameter learning rates based on the average first moment (the mean) as in </a:t>
            </a:r>
            <a:r>
              <a:rPr lang="en-US" sz="1200" dirty="0" err="1"/>
              <a:t>RMSProp</a:t>
            </a:r>
            <a:r>
              <a:rPr lang="en-US" sz="1200" dirty="0"/>
              <a:t>, Adam also makes use of the average of the second moments of the gradients (the </a:t>
            </a:r>
            <a:r>
              <a:rPr lang="en-US" sz="1200" dirty="0" err="1"/>
              <a:t>uncentered</a:t>
            </a:r>
            <a:r>
              <a:rPr lang="en-US" sz="1200" dirty="0"/>
              <a:t> variance).</a:t>
            </a:r>
          </a:p>
          <a:p>
            <a:r>
              <a:rPr lang="en-US" sz="1200" dirty="0"/>
              <a:t>Specifically, the algorithm calculates an exponential moving average of the gradient and the squared gradient, and the parameters beta1 and beta2 control the decay rates of these moving averages.</a:t>
            </a:r>
          </a:p>
          <a:p>
            <a:r>
              <a:rPr lang="en-US" sz="1200" dirty="0"/>
              <a:t>The initial value of the moving averages and beta1 and beta2 values close to 1.0 (recommended) result in a bias of moment estimates towards zero. This bias is overcome by first calculating the biased estimates before then calculating bias-corrected estimates.</a:t>
            </a:r>
          </a:p>
          <a:p>
            <a:endParaRPr lang="en-US" dirty="0"/>
          </a:p>
        </p:txBody>
      </p:sp>
      <p:sp>
        <p:nvSpPr>
          <p:cNvPr id="4" name="Slide Number Placeholder 3"/>
          <p:cNvSpPr>
            <a:spLocks noGrp="1"/>
          </p:cNvSpPr>
          <p:nvPr>
            <p:ph type="sldNum" sz="quarter" idx="10"/>
          </p:nvPr>
        </p:nvSpPr>
        <p:spPr/>
        <p:txBody>
          <a:bodyPr/>
          <a:lstStyle/>
          <a:p>
            <a:fld id="{057039F7-9394-A245-B939-DF533F2CB660}" type="slidenum">
              <a:rPr lang="en-US" smtClean="0"/>
              <a:t>12</a:t>
            </a:fld>
            <a:endParaRPr lang="en-US"/>
          </a:p>
        </p:txBody>
      </p:sp>
    </p:spTree>
    <p:extLst>
      <p:ext uri="{BB962C8B-B14F-4D97-AF65-F5344CB8AC3E}">
        <p14:creationId xmlns:p14="http://schemas.microsoft.com/office/powerpoint/2010/main" val="4274586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前面所有时刻输入的的信息权重比 会加在</a:t>
            </a:r>
            <a:r>
              <a:rPr lang="en-US" altLang="zh-CN" dirty="0" err="1"/>
              <a:t>tn</a:t>
            </a:r>
            <a:r>
              <a:rPr lang="zh-CN" altLang="en-US" dirty="0"/>
              <a:t>时刻的输出  </a:t>
            </a:r>
            <a:endParaRPr lang="en-US" dirty="0"/>
          </a:p>
        </p:txBody>
      </p:sp>
      <p:sp>
        <p:nvSpPr>
          <p:cNvPr id="4" name="Slide Number Placeholder 3"/>
          <p:cNvSpPr>
            <a:spLocks noGrp="1"/>
          </p:cNvSpPr>
          <p:nvPr>
            <p:ph type="sldNum" sz="quarter" idx="10"/>
          </p:nvPr>
        </p:nvSpPr>
        <p:spPr/>
        <p:txBody>
          <a:bodyPr/>
          <a:lstStyle/>
          <a:p>
            <a:fld id="{D3996A62-2ED8-4D44-B314-2969E43DBACD}" type="slidenum">
              <a:rPr lang="en-US" smtClean="0"/>
              <a:t>22</a:t>
            </a:fld>
            <a:endParaRPr lang="en-US"/>
          </a:p>
        </p:txBody>
      </p:sp>
    </p:spTree>
    <p:extLst>
      <p:ext uri="{BB962C8B-B14F-4D97-AF65-F5344CB8AC3E}">
        <p14:creationId xmlns:p14="http://schemas.microsoft.com/office/powerpoint/2010/main" val="60494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a:t>Click to edit Master title style</a:t>
            </a:r>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705600" y="4206240"/>
            <a:ext cx="960120" cy="457200"/>
          </a:xfrm>
        </p:spPr>
        <p:txBody>
          <a:bodyPr/>
          <a:lstStyle/>
          <a:p>
            <a:fld id="{1D8BD707-D9CF-40AE-B4C6-C98DA3205C09}" type="datetimeFigureOut">
              <a:rPr lang="en-US" smtClean="0"/>
              <a:pPr/>
              <a:t>11/4/2019</a:t>
            </a:fld>
            <a:endParaRPr lang="en-US"/>
          </a:p>
        </p:txBody>
      </p:sp>
      <p:sp>
        <p:nvSpPr>
          <p:cNvPr id="17" name="Footer Placeholder 16"/>
          <p:cNvSpPr>
            <a:spLocks noGrp="1"/>
          </p:cNvSpPr>
          <p:nvPr>
            <p:ph type="ftr" sz="quarter" idx="11"/>
          </p:nvPr>
        </p:nvSpPr>
        <p:spPr>
          <a:xfrm>
            <a:off x="5410200" y="4205288"/>
            <a:ext cx="1295400" cy="457200"/>
          </a:xfrm>
        </p:spPr>
        <p:txBody>
          <a:bodyPr/>
          <a:lstStyle/>
          <a:p>
            <a:endParaRPr lang="en-US"/>
          </a:p>
        </p:txBody>
      </p:sp>
      <p:sp>
        <p:nvSpPr>
          <p:cNvPr id="2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1143000"/>
            <a:ext cx="6248400" cy="548640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304800"/>
            <a:ext cx="8229600" cy="624840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750182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n-US"/>
              <a:t>Click to edit Master title style</a:t>
            </a:r>
          </a:p>
        </p:txBody>
      </p:sp>
      <p:sp>
        <p:nvSpPr>
          <p:cNvPr id="3" name="Text Placeholder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1069848"/>
          </a:xfrm>
        </p:spPr>
        <p:txBody>
          <a:bodyPr anchor="ctr"/>
          <a:lstStyle>
            <a:lvl1pPr>
              <a:defRPr sz="4000" b="0" i="0" cap="none" baseline="0"/>
            </a:lvl1pPr>
          </a:lstStyle>
          <a:p>
            <a:r>
              <a:rPr kumimoji="0" lang="en-US"/>
              <a:t>Click to edit Master title style</a:t>
            </a:r>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6" name="Date Placeholder 25"/>
          <p:cNvSpPr>
            <a:spLocks noGrp="1"/>
          </p:cNvSpPr>
          <p:nvPr>
            <p:ph type="dt" sz="half" idx="10"/>
          </p:nvPr>
        </p:nvSpPr>
        <p:spPr/>
        <p:txBody>
          <a:bodyPr rtlCol="0"/>
          <a:lstStyle/>
          <a:p>
            <a:fld id="{1D8BD707-D9CF-40AE-B4C6-C98DA3205C09}" type="datetimeFigureOut">
              <a:rPr lang="en-US" smtClean="0"/>
              <a:pPr/>
              <a:t>11/4/2019</a:t>
            </a:fld>
            <a:endParaRPr lang="en-US"/>
          </a:p>
        </p:txBody>
      </p:sp>
      <p:sp>
        <p:nvSpPr>
          <p:cNvPr id="27" name="Slide Number Placeholder 26"/>
          <p:cNvSpPr>
            <a:spLocks noGrp="1"/>
          </p:cNvSpPr>
          <p:nvPr>
            <p:ph type="sldNum" sz="quarter" idx="11"/>
          </p:nvPr>
        </p:nvSpPr>
        <p:spPr/>
        <p:txBody>
          <a:bodyPr rtlCol="0"/>
          <a:lstStyle/>
          <a:p>
            <a:fld id="{B6F15528-21DE-4FAA-801E-634DDDAF4B2B}" type="slidenum">
              <a:rPr lang="en-US" smtClean="0"/>
              <a:pPr/>
              <a:t>‹#›</a:t>
            </a:fld>
            <a:endParaRPr lang="en-US"/>
          </a:p>
        </p:txBody>
      </p:sp>
      <p:sp>
        <p:nvSpPr>
          <p:cNvPr id="28" name="Footer Placeholder 27"/>
          <p:cNvSpPr>
            <a:spLocks noGrp="1"/>
          </p:cNvSpPr>
          <p:nvPr>
            <p:ph type="ftr" sz="quarter" idx="12"/>
          </p:nvPr>
        </p:nvSpPr>
        <p:spPr/>
        <p:txBody>
          <a:bodyPr rtlCol="0"/>
          <a:lstStyle/>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a:t>Click to edit Master title style</a:t>
            </a:r>
          </a:p>
        </p:txBody>
      </p:sp>
      <p:sp>
        <p:nvSpPr>
          <p:cNvPr id="3" name="Date Placeholder 2"/>
          <p:cNvSpPr>
            <a:spLocks noGrp="1"/>
          </p:cNvSpPr>
          <p:nvPr>
            <p:ph type="dt" sz="half" idx="10"/>
          </p:nvPr>
        </p:nvSpPr>
        <p:spPr>
          <a:xfrm>
            <a:off x="6583680" y="612648"/>
            <a:ext cx="957264" cy="457200"/>
          </a:xfrm>
        </p:spPr>
        <p:txBody>
          <a:bodyPr/>
          <a:lstStyle/>
          <a:p>
            <a:fld id="{1D8BD707-D9CF-40AE-B4C6-C98DA3205C09}" type="datetimeFigureOut">
              <a:rPr lang="en-US" smtClean="0"/>
              <a:pPr/>
              <a:t>11/4/2019</a:t>
            </a:fld>
            <a:endParaRPr lang="en-US"/>
          </a:p>
        </p:txBody>
      </p:sp>
      <p:sp>
        <p:nvSpPr>
          <p:cNvPr id="4" name="Footer Placeholder 3"/>
          <p:cNvSpPr>
            <a:spLocks noGrp="1"/>
          </p:cNvSpPr>
          <p:nvPr>
            <p:ph type="ftr" sz="quarter" idx="11"/>
          </p:nvPr>
        </p:nvSpPr>
        <p:spPr>
          <a:xfrm>
            <a:off x="5257800" y="612648"/>
            <a:ext cx="1325880" cy="457200"/>
          </a:xfrm>
        </p:spPr>
        <p:txBody>
          <a:bodyPr/>
          <a:lstStyle/>
          <a:p>
            <a:endParaRPr lang="en-US"/>
          </a:p>
        </p:txBody>
      </p:sp>
      <p:sp>
        <p:nvSpPr>
          <p:cNvPr id="5" name="Slide Number Placeholder 4"/>
          <p:cNvSpPr>
            <a:spLocks noGrp="1"/>
          </p:cNvSpPr>
          <p:nvPr>
            <p:ph type="sldNum" sz="quarter" idx="12"/>
          </p:nvPr>
        </p:nvSpPr>
        <p:spPr>
          <a:xfrm>
            <a:off x="8174736" y="2272"/>
            <a:ext cx="762000" cy="365760"/>
          </a:xfrm>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kumimoji="0" lang="en-US"/>
              <a:t>Click to edit Master title style</a:t>
            </a:r>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n-US"/>
              <a:t>Click to edit Master title style</a:t>
            </a:r>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Rectangle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Rectangle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457200" y="1143000"/>
            <a:ext cx="8229600" cy="10668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fld id="{1D8BD707-D9CF-40AE-B4C6-C98DA3205C09}" type="datetimeFigureOut">
              <a:rPr lang="en-US" smtClean="0"/>
              <a:pPr/>
              <a:t>11/4/2019</a:t>
            </a:fld>
            <a:endParaRPr lang="en-US"/>
          </a:p>
        </p:txBody>
      </p:sp>
      <p:sp>
        <p:nvSpPr>
          <p:cNvPr id="3" name="Footer Placeholder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en-US"/>
          </a:p>
        </p:txBody>
      </p:sp>
      <p:sp>
        <p:nvSpPr>
          <p:cNvPr id="23" name="Slide Number Placeholder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1.png"/><Relationship Id="rId7" Type="http://schemas.openxmlformats.org/officeDocument/2006/relationships/hyperlink" Target="http://web.stanford.edu/class/cs224n/lecture_notes/cs224n-2017-gradient-notes.pdf"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330.png"/><Relationship Id="rId4" Type="http://schemas.openxmlformats.org/officeDocument/2006/relationships/image" Target="../media/image270.png"/></Relationships>
</file>

<file path=ppt/slides/_rels/slide1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gif"/><Relationship Id="rId1" Type="http://schemas.openxmlformats.org/officeDocument/2006/relationships/slideLayout" Target="../slideLayouts/slideLayout2.xml"/><Relationship Id="rId5" Type="http://schemas.openxmlformats.org/officeDocument/2006/relationships/image" Target="../media/image22.gif"/><Relationship Id="rId4" Type="http://schemas.openxmlformats.org/officeDocument/2006/relationships/image" Target="../media/image21.gif"/></Relationships>
</file>

<file path=ppt/slides/_rels/slide1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medium.com/deep-math-machine-learning-ai/chapter-10-1-deepnlp-lstm-long-short-term-memory-networks-with-math-21477f8e4235" TargetMode="Externa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image" Target="../media/image32.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4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hyperlink" Target="https://hackernoon.com/capsule-networks-are-shaking-up-ai-heres-how-to-use-them-c233a0971952)"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ctrTitle"/>
          </p:nvPr>
        </p:nvSpPr>
        <p:spPr>
          <a:xfrm>
            <a:off x="457200" y="228600"/>
            <a:ext cx="8534400" cy="2917825"/>
          </a:xfrm>
        </p:spPr>
        <p:txBody>
          <a:bodyPr>
            <a:noAutofit/>
          </a:bodyPr>
          <a:lstStyle/>
          <a:p>
            <a:pPr algn="ctr" hangingPunct="0"/>
            <a:r>
              <a:rPr lang="en-US" sz="7200" b="1" dirty="0"/>
              <a:t>Review and Summary</a:t>
            </a:r>
            <a:endParaRPr lang="en-US" sz="7200" dirty="0"/>
          </a:p>
        </p:txBody>
      </p:sp>
      <p:sp>
        <p:nvSpPr>
          <p:cNvPr id="5" name="Rectangle 9"/>
          <p:cNvSpPr>
            <a:spLocks noChangeArrowheads="1"/>
          </p:cNvSpPr>
          <p:nvPr/>
        </p:nvSpPr>
        <p:spPr bwMode="auto">
          <a:xfrm>
            <a:off x="-533400" y="3810000"/>
            <a:ext cx="7620000" cy="1190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a:spcBef>
                <a:spcPct val="10000"/>
              </a:spcBef>
              <a:spcAft>
                <a:spcPct val="20000"/>
              </a:spcAft>
              <a:buClr>
                <a:schemeClr val="accent1"/>
              </a:buClr>
              <a:buSzPct val="75000"/>
              <a:buFont typeface="Monotype Sorts" charset="2"/>
              <a:buChar char="l"/>
              <a:defRPr kumimoji="1" sz="3600">
                <a:solidFill>
                  <a:schemeClr val="tx1"/>
                </a:solidFill>
                <a:latin typeface="Arial" charset="0"/>
                <a:ea typeface="ＭＳ Ｐゴシック" charset="-128"/>
              </a:defRPr>
            </a:lvl1pPr>
            <a:lvl2pPr marL="742950" indent="-285750">
              <a:spcBef>
                <a:spcPct val="10000"/>
              </a:spcBef>
              <a:spcAft>
                <a:spcPct val="20000"/>
              </a:spcAft>
              <a:buClr>
                <a:schemeClr val="accent1"/>
              </a:buClr>
              <a:buSzPct val="110000"/>
              <a:buFont typeface="Monotype Sorts" charset="2"/>
              <a:buChar char="å"/>
              <a:defRPr kumimoji="1" sz="2800">
                <a:solidFill>
                  <a:schemeClr val="tx1"/>
                </a:solidFill>
                <a:latin typeface="Arial" charset="0"/>
                <a:ea typeface="ＭＳ Ｐゴシック" charset="-128"/>
              </a:defRPr>
            </a:lvl2pPr>
            <a:lvl3pPr marL="1143000" indent="-228600">
              <a:spcBef>
                <a:spcPct val="10000"/>
              </a:spcBef>
              <a:spcAft>
                <a:spcPct val="20000"/>
              </a:spcAft>
              <a:buClr>
                <a:schemeClr val="accent1"/>
              </a:buClr>
              <a:buSzPct val="75000"/>
              <a:buFont typeface="Monotype Sorts" charset="2"/>
              <a:buChar char="X"/>
              <a:defRPr kumimoji="1" sz="2400">
                <a:solidFill>
                  <a:schemeClr val="tx1"/>
                </a:solidFill>
                <a:latin typeface="Arial" charset="0"/>
                <a:ea typeface="ＭＳ Ｐゴシック" charset="-128"/>
              </a:defRPr>
            </a:lvl3pPr>
            <a:lvl4pPr marL="1600200" indent="-228600">
              <a:spcBef>
                <a:spcPct val="10000"/>
              </a:spcBef>
              <a:spcAft>
                <a:spcPct val="20000"/>
              </a:spcAft>
              <a:buClr>
                <a:schemeClr val="accent1"/>
              </a:buClr>
              <a:buFont typeface="Monotype Sorts" charset="2"/>
              <a:buChar char="â"/>
              <a:defRPr kumimoji="1" sz="2000">
                <a:solidFill>
                  <a:schemeClr val="tx1"/>
                </a:solidFill>
                <a:latin typeface="Arial" charset="0"/>
                <a:ea typeface="ＭＳ Ｐゴシック" charset="-128"/>
              </a:defRPr>
            </a:lvl4pPr>
            <a:lvl5pPr marL="2057400" indent="-228600">
              <a:spcBef>
                <a:spcPct val="10000"/>
              </a:spcBef>
              <a:spcAft>
                <a:spcPct val="20000"/>
              </a:spcAft>
              <a:buClr>
                <a:schemeClr val="accent1"/>
              </a:buClr>
              <a:buFont typeface="Monotype Sorts" charset="2"/>
              <a:buChar char="Õ"/>
              <a:defRPr kumimoji="1" sz="2000">
                <a:solidFill>
                  <a:schemeClr val="tx1"/>
                </a:solidFill>
                <a:latin typeface="Arial" charset="0"/>
                <a:ea typeface="ＭＳ Ｐゴシック" charset="-128"/>
              </a:defRPr>
            </a:lvl5pPr>
            <a:lvl6pPr marL="2514600" indent="-228600" eaLnBrk="0" fontAlgn="base" hangingPunct="0">
              <a:spcBef>
                <a:spcPct val="10000"/>
              </a:spcBef>
              <a:spcAft>
                <a:spcPct val="20000"/>
              </a:spcAft>
              <a:buClr>
                <a:schemeClr val="accent1"/>
              </a:buClr>
              <a:buFont typeface="Monotype Sorts" charset="2"/>
              <a:buChar char="Õ"/>
              <a:defRPr kumimoji="1" sz="2000">
                <a:solidFill>
                  <a:schemeClr val="tx1"/>
                </a:solidFill>
                <a:latin typeface="Arial" charset="0"/>
                <a:ea typeface="ＭＳ Ｐゴシック" charset="-128"/>
              </a:defRPr>
            </a:lvl6pPr>
            <a:lvl7pPr marL="2971800" indent="-228600" eaLnBrk="0" fontAlgn="base" hangingPunct="0">
              <a:spcBef>
                <a:spcPct val="10000"/>
              </a:spcBef>
              <a:spcAft>
                <a:spcPct val="20000"/>
              </a:spcAft>
              <a:buClr>
                <a:schemeClr val="accent1"/>
              </a:buClr>
              <a:buFont typeface="Monotype Sorts" charset="2"/>
              <a:buChar char="Õ"/>
              <a:defRPr kumimoji="1" sz="2000">
                <a:solidFill>
                  <a:schemeClr val="tx1"/>
                </a:solidFill>
                <a:latin typeface="Arial" charset="0"/>
                <a:ea typeface="ＭＳ Ｐゴシック" charset="-128"/>
              </a:defRPr>
            </a:lvl7pPr>
            <a:lvl8pPr marL="3429000" indent="-228600" eaLnBrk="0" fontAlgn="base" hangingPunct="0">
              <a:spcBef>
                <a:spcPct val="10000"/>
              </a:spcBef>
              <a:spcAft>
                <a:spcPct val="20000"/>
              </a:spcAft>
              <a:buClr>
                <a:schemeClr val="accent1"/>
              </a:buClr>
              <a:buFont typeface="Monotype Sorts" charset="2"/>
              <a:buChar char="Õ"/>
              <a:defRPr kumimoji="1" sz="2000">
                <a:solidFill>
                  <a:schemeClr val="tx1"/>
                </a:solidFill>
                <a:latin typeface="Arial" charset="0"/>
                <a:ea typeface="ＭＳ Ｐゴシック" charset="-128"/>
              </a:defRPr>
            </a:lvl8pPr>
            <a:lvl9pPr marL="3886200" indent="-228600" eaLnBrk="0" fontAlgn="base" hangingPunct="0">
              <a:spcBef>
                <a:spcPct val="10000"/>
              </a:spcBef>
              <a:spcAft>
                <a:spcPct val="20000"/>
              </a:spcAft>
              <a:buClr>
                <a:schemeClr val="accent1"/>
              </a:buClr>
              <a:buFont typeface="Monotype Sorts" charset="2"/>
              <a:buChar char="Õ"/>
              <a:defRPr kumimoji="1" sz="2000">
                <a:solidFill>
                  <a:schemeClr val="tx1"/>
                </a:solidFill>
                <a:latin typeface="Arial" charset="0"/>
                <a:ea typeface="ＭＳ Ｐゴシック" charset="-128"/>
              </a:defRPr>
            </a:lvl9pPr>
          </a:lstStyle>
          <a:p>
            <a:pPr>
              <a:lnSpc>
                <a:spcPct val="30000"/>
              </a:lnSpc>
              <a:spcBef>
                <a:spcPct val="50000"/>
              </a:spcBef>
              <a:spcAft>
                <a:spcPct val="0"/>
              </a:spcAft>
              <a:buClrTx/>
              <a:buSzTx/>
              <a:buFontTx/>
              <a:buNone/>
            </a:pPr>
            <a:endParaRPr kumimoji="0" lang="zh-CN" altLang="en-US" sz="3200" dirty="0"/>
          </a:p>
          <a:p>
            <a:pPr algn="ctr">
              <a:lnSpc>
                <a:spcPct val="30000"/>
              </a:lnSpc>
              <a:spcBef>
                <a:spcPct val="50000"/>
              </a:spcBef>
              <a:spcAft>
                <a:spcPct val="0"/>
              </a:spcAft>
              <a:buClrTx/>
              <a:buSzTx/>
              <a:buFontTx/>
              <a:buNone/>
            </a:pPr>
            <a:r>
              <a:rPr kumimoji="0" lang="en-US" altLang="zh-CN" b="1" dirty="0"/>
              <a:t>Chunhui Xu</a:t>
            </a:r>
          </a:p>
          <a:p>
            <a:pPr algn="ctr">
              <a:lnSpc>
                <a:spcPct val="30000"/>
              </a:lnSpc>
              <a:spcBef>
                <a:spcPct val="50000"/>
              </a:spcBef>
              <a:spcAft>
                <a:spcPct val="0"/>
              </a:spcAft>
              <a:buClrTx/>
              <a:buSzTx/>
              <a:buFontTx/>
              <a:buNone/>
            </a:pPr>
            <a:r>
              <a:rPr kumimoji="0" lang="en-US" altLang="zh-CN" b="1" dirty="0"/>
              <a:t>Ph.D. Student</a:t>
            </a:r>
          </a:p>
        </p:txBody>
      </p:sp>
      <p:pic>
        <p:nvPicPr>
          <p:cNvPr id="6" name="Picture 5"/>
          <p:cNvPicPr>
            <a:picLocks noChangeAspect="1"/>
          </p:cNvPicPr>
          <p:nvPr/>
        </p:nvPicPr>
        <p:blipFill rotWithShape="1">
          <a:blip r:embed="rId2"/>
          <a:srcRect l="15085" t="12436" r="14512" b="17620"/>
          <a:stretch/>
        </p:blipFill>
        <p:spPr>
          <a:xfrm>
            <a:off x="6553200" y="4495800"/>
            <a:ext cx="1905000" cy="2021633"/>
          </a:xfrm>
          <a:prstGeom prst="rect">
            <a:avLst/>
          </a:prstGeom>
        </p:spPr>
      </p:pic>
    </p:spTree>
    <p:extLst>
      <p:ext uri="{BB962C8B-B14F-4D97-AF65-F5344CB8AC3E}">
        <p14:creationId xmlns:p14="http://schemas.microsoft.com/office/powerpoint/2010/main" val="11141052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8C8F1-435D-4EE7-A40A-826DCBA15479}"/>
              </a:ext>
            </a:extLst>
          </p:cNvPr>
          <p:cNvSpPr>
            <a:spLocks noGrp="1"/>
          </p:cNvSpPr>
          <p:nvPr>
            <p:ph type="title"/>
          </p:nvPr>
        </p:nvSpPr>
        <p:spPr/>
        <p:txBody>
          <a:bodyPr>
            <a:normAutofit/>
          </a:bodyPr>
          <a:lstStyle/>
          <a:p>
            <a:r>
              <a:rPr lang="en-US" dirty="0"/>
              <a:t> </a:t>
            </a:r>
            <a:r>
              <a:rPr lang="en-US" dirty="0">
                <a:solidFill>
                  <a:srgbClr val="0000FF"/>
                </a:solidFill>
              </a:rPr>
              <a:t>roc</a:t>
            </a:r>
            <a:r>
              <a:rPr lang="zh-CN" altLang="en-US" dirty="0">
                <a:solidFill>
                  <a:srgbClr val="0000FF"/>
                </a:solidFill>
              </a:rPr>
              <a:t>曲线</a:t>
            </a:r>
            <a:endParaRPr lang="en-US" dirty="0">
              <a:solidFill>
                <a:srgbClr val="0000FF"/>
              </a:solidFill>
            </a:endParaRPr>
          </a:p>
        </p:txBody>
      </p:sp>
      <p:sp>
        <p:nvSpPr>
          <p:cNvPr id="3" name="Content Placeholder 2">
            <a:extLst>
              <a:ext uri="{FF2B5EF4-FFF2-40B4-BE49-F238E27FC236}">
                <a16:creationId xmlns:a16="http://schemas.microsoft.com/office/drawing/2014/main" id="{EFB6561A-1517-4C83-9778-8F8A0763F8F6}"/>
              </a:ext>
            </a:extLst>
          </p:cNvPr>
          <p:cNvSpPr>
            <a:spLocks noGrp="1"/>
          </p:cNvSpPr>
          <p:nvPr>
            <p:ph idx="1"/>
          </p:nvPr>
        </p:nvSpPr>
        <p:spPr/>
        <p:txBody>
          <a:bodyPr/>
          <a:lstStyle/>
          <a:p>
            <a:r>
              <a:rPr lang="en-US" dirty="0">
                <a:solidFill>
                  <a:srgbClr val="0000FF"/>
                </a:solidFill>
              </a:rPr>
              <a:t>roc</a:t>
            </a:r>
            <a:r>
              <a:rPr lang="zh-CN" altLang="en-US" dirty="0">
                <a:solidFill>
                  <a:srgbClr val="0000FF"/>
                </a:solidFill>
              </a:rPr>
              <a:t>曲线：接收者操作特征</a:t>
            </a:r>
            <a:r>
              <a:rPr lang="en-US" altLang="zh-CN" dirty="0">
                <a:solidFill>
                  <a:srgbClr val="0000FF"/>
                </a:solidFill>
              </a:rPr>
              <a:t>(</a:t>
            </a:r>
            <a:r>
              <a:rPr lang="en-US" dirty="0" err="1">
                <a:solidFill>
                  <a:srgbClr val="0000FF"/>
                </a:solidFill>
              </a:rPr>
              <a:t>receiveroperating</a:t>
            </a:r>
            <a:r>
              <a:rPr lang="en-US" dirty="0">
                <a:solidFill>
                  <a:srgbClr val="0000FF"/>
                </a:solidFill>
              </a:rPr>
              <a:t> characteristic),roc</a:t>
            </a:r>
            <a:r>
              <a:rPr lang="zh-CN" altLang="en-US" dirty="0">
                <a:solidFill>
                  <a:srgbClr val="0000FF"/>
                </a:solidFill>
              </a:rPr>
              <a:t>曲线上每个点反映着对同一信号刺激的感受性。</a:t>
            </a:r>
            <a:endParaRPr lang="en-US" dirty="0">
              <a:solidFill>
                <a:srgbClr val="0000FF"/>
              </a:solidFill>
            </a:endParaRPr>
          </a:p>
        </p:txBody>
      </p:sp>
      <p:pic>
        <p:nvPicPr>
          <p:cNvPr id="6" name="Picture 5">
            <a:extLst>
              <a:ext uri="{FF2B5EF4-FFF2-40B4-BE49-F238E27FC236}">
                <a16:creationId xmlns:a16="http://schemas.microsoft.com/office/drawing/2014/main" id="{E557691B-9F8A-4F89-B90B-5F50CD7FB656}"/>
              </a:ext>
            </a:extLst>
          </p:cNvPr>
          <p:cNvPicPr>
            <a:picLocks noChangeAspect="1"/>
          </p:cNvPicPr>
          <p:nvPr/>
        </p:nvPicPr>
        <p:blipFill>
          <a:blip r:embed="rId2"/>
          <a:stretch>
            <a:fillRect/>
          </a:stretch>
        </p:blipFill>
        <p:spPr>
          <a:xfrm>
            <a:off x="4419600" y="3810000"/>
            <a:ext cx="3581400" cy="542925"/>
          </a:xfrm>
          <a:prstGeom prst="rect">
            <a:avLst/>
          </a:prstGeom>
        </p:spPr>
      </p:pic>
      <p:pic>
        <p:nvPicPr>
          <p:cNvPr id="7" name="Picture 6">
            <a:extLst>
              <a:ext uri="{FF2B5EF4-FFF2-40B4-BE49-F238E27FC236}">
                <a16:creationId xmlns:a16="http://schemas.microsoft.com/office/drawing/2014/main" id="{05CAF75A-F56C-49DA-AE88-F2B19A2EBEDB}"/>
              </a:ext>
            </a:extLst>
          </p:cNvPr>
          <p:cNvPicPr>
            <a:picLocks noChangeAspect="1"/>
          </p:cNvPicPr>
          <p:nvPr/>
        </p:nvPicPr>
        <p:blipFill>
          <a:blip r:embed="rId3"/>
          <a:stretch>
            <a:fillRect/>
          </a:stretch>
        </p:blipFill>
        <p:spPr>
          <a:xfrm>
            <a:off x="4419600" y="4658686"/>
            <a:ext cx="3724275" cy="552450"/>
          </a:xfrm>
          <a:prstGeom prst="rect">
            <a:avLst/>
          </a:prstGeom>
        </p:spPr>
      </p:pic>
    </p:spTree>
    <p:extLst>
      <p:ext uri="{BB962C8B-B14F-4D97-AF65-F5344CB8AC3E}">
        <p14:creationId xmlns:p14="http://schemas.microsoft.com/office/powerpoint/2010/main" val="3232794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4DAF2101-2725-4A81-9D55-024B451678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7400" y="2209800"/>
            <a:ext cx="6019800" cy="3894510"/>
          </a:xfrm>
        </p:spPr>
      </p:pic>
    </p:spTree>
    <p:extLst>
      <p:ext uri="{BB962C8B-B14F-4D97-AF65-F5344CB8AC3E}">
        <p14:creationId xmlns:p14="http://schemas.microsoft.com/office/powerpoint/2010/main" val="2210501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013487" y="3945196"/>
            <a:ext cx="1611339" cy="369332"/>
          </a:xfrm>
          <a:prstGeom prst="rect">
            <a:avLst/>
          </a:prstGeom>
          <a:noFill/>
        </p:spPr>
        <p:txBody>
          <a:bodyPr wrap="none" rtlCol="0">
            <a:spAutoFit/>
          </a:bodyPr>
          <a:lstStyle/>
          <a:p>
            <a:r>
              <a:rPr lang="en-US" dirty="0"/>
              <a:t>learning rate</a:t>
            </a:r>
          </a:p>
        </p:txBody>
      </p:sp>
      <p:sp>
        <p:nvSpPr>
          <p:cNvPr id="11" name="Title 1"/>
          <p:cNvSpPr txBox="1">
            <a:spLocks/>
          </p:cNvSpPr>
          <p:nvPr/>
        </p:nvSpPr>
        <p:spPr>
          <a:xfrm>
            <a:off x="511245" y="408877"/>
            <a:ext cx="8041440" cy="858837"/>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8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dirty="0">
                <a:solidFill>
                  <a:srgbClr val="0000FF"/>
                </a:solidFill>
              </a:rPr>
              <a:t>DNN-Gradient Descent</a:t>
            </a:r>
          </a:p>
        </p:txBody>
      </p:sp>
      <mc:AlternateContent xmlns:mc="http://schemas.openxmlformats.org/markup-compatibility/2006" xmlns:a14="http://schemas.microsoft.com/office/drawing/2010/main">
        <mc:Choice Requires="a14">
          <p:sp>
            <p:nvSpPr>
              <p:cNvPr id="15" name="TextBox 14"/>
              <p:cNvSpPr txBox="1"/>
              <p:nvPr/>
            </p:nvSpPr>
            <p:spPr>
              <a:xfrm>
                <a:off x="413674" y="1389618"/>
                <a:ext cx="3272050" cy="369332"/>
              </a:xfrm>
              <a:prstGeom prst="rect">
                <a:avLst/>
              </a:prstGeom>
              <a:noFill/>
            </p:spPr>
            <p:txBody>
              <a:bodyPr wrap="none" rtlCol="0">
                <a:spAutoFit/>
              </a:bodyPr>
              <a:lstStyle/>
              <a:p>
                <a:r>
                  <a:rPr lang="en-US" b="1" dirty="0">
                    <a:solidFill>
                      <a:schemeClr val="accent2"/>
                    </a:solidFill>
                  </a:rPr>
                  <a:t>objective/cost function </a:t>
                </a:r>
                <a14:m>
                  <m:oMath xmlns:m="http://schemas.openxmlformats.org/officeDocument/2006/math">
                    <m:r>
                      <a:rPr lang="en-US" b="1" i="1">
                        <a:solidFill>
                          <a:schemeClr val="accent2"/>
                        </a:solidFill>
                        <a:latin typeface="Cambria Math" charset="0"/>
                      </a:rPr>
                      <m:t>𝑱</m:t>
                    </m:r>
                    <m:r>
                      <a:rPr lang="en-US" b="1" i="1">
                        <a:solidFill>
                          <a:schemeClr val="accent2"/>
                        </a:solidFill>
                        <a:latin typeface="Cambria Math" charset="0"/>
                      </a:rPr>
                      <m:t>(</m:t>
                    </m:r>
                    <m:r>
                      <a:rPr lang="el-GR" b="1" i="1">
                        <a:solidFill>
                          <a:schemeClr val="accent2"/>
                        </a:solidFill>
                        <a:latin typeface="Cambria Math" charset="0"/>
                      </a:rPr>
                      <m:t>𝜽</m:t>
                    </m:r>
                    <m:r>
                      <a:rPr lang="el-GR" b="1" i="1">
                        <a:solidFill>
                          <a:schemeClr val="accent2"/>
                        </a:solidFill>
                        <a:latin typeface="Cambria Math" charset="0"/>
                      </a:rPr>
                      <m:t>)</m:t>
                    </m:r>
                  </m:oMath>
                </a14:m>
                <a:endParaRPr lang="en-US" b="1" dirty="0">
                  <a:solidFill>
                    <a:schemeClr val="accent2"/>
                  </a:solidFill>
                </a:endParaRPr>
              </a:p>
            </p:txBody>
          </p:sp>
        </mc:Choice>
        <mc:Fallback xmlns="">
          <p:sp>
            <p:nvSpPr>
              <p:cNvPr id="15" name="TextBox 14"/>
              <p:cNvSpPr txBox="1">
                <a:spLocks noRot="1" noChangeAspect="1" noMove="1" noResize="1" noEditPoints="1" noAdjustHandles="1" noChangeArrowheads="1" noChangeShapeType="1" noTextEdit="1"/>
              </p:cNvSpPr>
              <p:nvPr/>
            </p:nvSpPr>
            <p:spPr>
              <a:xfrm>
                <a:off x="413674" y="1389618"/>
                <a:ext cx="3272050" cy="369332"/>
              </a:xfrm>
              <a:prstGeom prst="rect">
                <a:avLst/>
              </a:prstGeom>
              <a:blipFill rotWithShape="0">
                <a:blip r:embed="rId3"/>
                <a:stretch>
                  <a:fillRect l="-1676" t="-9836" b="-24590"/>
                </a:stretch>
              </a:blipFill>
            </p:spPr>
            <p:txBody>
              <a:bodyPr/>
              <a:lstStyle/>
              <a:p>
                <a:r>
                  <a:rPr lang="el-GR">
                    <a:noFill/>
                  </a:rPr>
                  <a:t> </a:t>
                </a:r>
              </a:p>
            </p:txBody>
          </p:sp>
        </mc:Fallback>
      </mc:AlternateContent>
      <mc:AlternateContent xmlns:mc="http://schemas.openxmlformats.org/markup-compatibility/2006" xmlns:a14="http://schemas.microsoft.com/office/drawing/2010/main">
        <mc:Choice Requires="a14">
          <p:sp>
            <p:nvSpPr>
              <p:cNvPr id="2" name="TextBox 1"/>
              <p:cNvSpPr txBox="1"/>
              <p:nvPr/>
            </p:nvSpPr>
            <p:spPr>
              <a:xfrm>
                <a:off x="501914" y="2076043"/>
                <a:ext cx="2998128" cy="73052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l-GR" b="0" i="1" smtClean="0">
                              <a:latin typeface="Cambria Math" charset="0"/>
                            </a:rPr>
                            <m:t>𝜃</m:t>
                          </m:r>
                        </m:e>
                        <m:sub>
                          <m:r>
                            <a:rPr lang="en-US" b="0" i="1" smtClean="0">
                              <a:latin typeface="Cambria Math" charset="0"/>
                            </a:rPr>
                            <m:t>𝑗</m:t>
                          </m:r>
                        </m:sub>
                        <m:sup>
                          <m:r>
                            <a:rPr lang="en-US" b="0" i="1" smtClean="0">
                              <a:latin typeface="Cambria Math" charset="0"/>
                            </a:rPr>
                            <m:t>𝑛𝑒𝑤</m:t>
                          </m:r>
                        </m:sup>
                      </m:sSubSup>
                      <m:r>
                        <a:rPr lang="en-US" b="0" i="1" smtClean="0">
                          <a:latin typeface="Cambria Math" charset="0"/>
                        </a:rPr>
                        <m:t>=</m:t>
                      </m:r>
                      <m:sSubSup>
                        <m:sSubSupPr>
                          <m:ctrlPr>
                            <a:rPr lang="en-US" i="1">
                              <a:latin typeface="Cambria Math" panose="02040503050406030204" pitchFamily="18" charset="0"/>
                            </a:rPr>
                          </m:ctrlPr>
                        </m:sSubSupPr>
                        <m:e>
                          <m:r>
                            <a:rPr lang="el-GR" i="1">
                              <a:latin typeface="Cambria Math" charset="0"/>
                            </a:rPr>
                            <m:t>𝜃</m:t>
                          </m:r>
                        </m:e>
                        <m:sub>
                          <m:r>
                            <a:rPr lang="en-US" i="1">
                              <a:latin typeface="Cambria Math" charset="0"/>
                            </a:rPr>
                            <m:t>𝑗</m:t>
                          </m:r>
                        </m:sub>
                        <m:sup>
                          <m:r>
                            <a:rPr lang="en-US" b="0" i="1" smtClean="0">
                              <a:latin typeface="Cambria Math" charset="0"/>
                            </a:rPr>
                            <m:t>𝑜𝑙𝑑</m:t>
                          </m:r>
                        </m:sup>
                      </m:sSubSup>
                      <m:r>
                        <a:rPr lang="en-US" b="0" i="1" smtClean="0">
                          <a:latin typeface="Cambria Math" charset="0"/>
                        </a:rPr>
                        <m:t> −</m:t>
                      </m:r>
                      <m:r>
                        <a:rPr lang="en-US" b="0" i="1" smtClean="0">
                          <a:latin typeface="Cambria Math" charset="0"/>
                        </a:rPr>
                        <m:t>𝛼</m:t>
                      </m:r>
                      <m:f>
                        <m:fPr>
                          <m:ctrlPr>
                            <a:rPr lang="mr-IN" b="0" i="1" smtClean="0">
                              <a:latin typeface="Cambria Math" panose="02040503050406030204" pitchFamily="18" charset="0"/>
                            </a:rPr>
                          </m:ctrlPr>
                        </m:fPr>
                        <m:num>
                          <m:r>
                            <a:rPr lang="mr-IN" b="0" i="1" smtClean="0">
                              <a:latin typeface="Cambria Math" charset="0"/>
                            </a:rPr>
                            <m:t>ⅆ</m:t>
                          </m:r>
                        </m:num>
                        <m:den>
                          <m:r>
                            <a:rPr lang="mr-IN" b="0" i="1" smtClean="0">
                              <a:latin typeface="Cambria Math" charset="0"/>
                            </a:rPr>
                            <m:t>ⅆ</m:t>
                          </m:r>
                          <m:sSubSup>
                            <m:sSubSupPr>
                              <m:ctrlPr>
                                <a:rPr lang="en-US" i="1">
                                  <a:latin typeface="Cambria Math" panose="02040503050406030204" pitchFamily="18" charset="0"/>
                                </a:rPr>
                              </m:ctrlPr>
                            </m:sSubSupPr>
                            <m:e>
                              <m:r>
                                <a:rPr lang="el-GR" i="1">
                                  <a:latin typeface="Cambria Math" charset="0"/>
                                </a:rPr>
                                <m:t>𝜃</m:t>
                              </m:r>
                            </m:e>
                            <m:sub>
                              <m:r>
                                <a:rPr lang="en-US" i="1">
                                  <a:latin typeface="Cambria Math" charset="0"/>
                                </a:rPr>
                                <m:t>𝑗</m:t>
                              </m:r>
                            </m:sub>
                            <m:sup>
                              <m:r>
                                <a:rPr lang="en-US" i="1">
                                  <a:latin typeface="Cambria Math" charset="0"/>
                                </a:rPr>
                                <m:t>𝑜𝑙𝑑</m:t>
                              </m:r>
                            </m:sup>
                          </m:sSubSup>
                        </m:den>
                      </m:f>
                      <m:r>
                        <a:rPr lang="en-US" b="0" i="1" smtClean="0">
                          <a:latin typeface="Cambria Math" charset="0"/>
                        </a:rPr>
                        <m:t>𝐽</m:t>
                      </m:r>
                      <m:r>
                        <a:rPr lang="en-US" b="0" i="1" smtClean="0">
                          <a:latin typeface="Cambria Math" charset="0"/>
                        </a:rPr>
                        <m:t>(</m:t>
                      </m:r>
                      <m:r>
                        <a:rPr lang="el-GR" b="0" i="1" smtClean="0">
                          <a:latin typeface="Cambria Math" charset="0"/>
                        </a:rPr>
                        <m:t>𝜃</m:t>
                      </m:r>
                      <m:r>
                        <a:rPr lang="el-GR" b="0" i="1" smtClean="0">
                          <a:latin typeface="Cambria Math" charset="0"/>
                        </a:rPr>
                        <m:t>)</m:t>
                      </m:r>
                    </m:oMath>
                  </m:oMathPara>
                </a14:m>
                <a:endParaRPr lang="el-GR" dirty="0"/>
              </a:p>
            </p:txBody>
          </p:sp>
        </mc:Choice>
        <mc:Fallback xmlns="">
          <p:sp>
            <p:nvSpPr>
              <p:cNvPr id="2" name="TextBox 1"/>
              <p:cNvSpPr txBox="1">
                <a:spLocks noRot="1" noChangeAspect="1" noMove="1" noResize="1" noEditPoints="1" noAdjustHandles="1" noChangeArrowheads="1" noChangeShapeType="1" noTextEdit="1"/>
              </p:cNvSpPr>
              <p:nvPr/>
            </p:nvSpPr>
            <p:spPr>
              <a:xfrm>
                <a:off x="501914" y="2076043"/>
                <a:ext cx="2998128" cy="730521"/>
              </a:xfrm>
              <a:prstGeom prst="rect">
                <a:avLst/>
              </a:prstGeom>
              <a:blipFill rotWithShape="0">
                <a:blip r:embed="rId4"/>
                <a:stretch>
                  <a:fillRect/>
                </a:stretch>
              </a:blipFill>
            </p:spPr>
            <p:txBody>
              <a:bodyPr/>
              <a:lstStyle/>
              <a:p>
                <a:r>
                  <a:rPr lang="el-GR">
                    <a:noFill/>
                  </a:rPr>
                  <a:t> </a:t>
                </a:r>
              </a:p>
            </p:txBody>
          </p:sp>
        </mc:Fallback>
      </mc:AlternateContent>
      <p:sp>
        <p:nvSpPr>
          <p:cNvPr id="3" name="TextBox 2"/>
          <p:cNvSpPr txBox="1"/>
          <p:nvPr/>
        </p:nvSpPr>
        <p:spPr>
          <a:xfrm>
            <a:off x="3539455" y="2230000"/>
            <a:ext cx="3199915" cy="369332"/>
          </a:xfrm>
          <a:prstGeom prst="rect">
            <a:avLst/>
          </a:prstGeom>
          <a:noFill/>
        </p:spPr>
        <p:txBody>
          <a:bodyPr wrap="none" rtlCol="0">
            <a:spAutoFit/>
          </a:bodyPr>
          <a:lstStyle/>
          <a:p>
            <a:r>
              <a:rPr lang="en-US" dirty="0"/>
              <a:t>Update each element of </a:t>
            </a:r>
            <a:r>
              <a:rPr lang="el-GR" dirty="0"/>
              <a:t>θ</a:t>
            </a:r>
          </a:p>
        </p:txBody>
      </p:sp>
      <mc:AlternateContent xmlns:mc="http://schemas.openxmlformats.org/markup-compatibility/2006" xmlns:a14="http://schemas.microsoft.com/office/drawing/2010/main">
        <mc:Choice Requires="a14">
          <p:sp>
            <p:nvSpPr>
              <p:cNvPr id="4" name="Ορθογώνιο 3"/>
              <p:cNvSpPr/>
              <p:nvPr/>
            </p:nvSpPr>
            <p:spPr>
              <a:xfrm>
                <a:off x="501914" y="3126951"/>
                <a:ext cx="2600584" cy="40479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l-GR" i="1">
                              <a:latin typeface="Cambria Math" charset="0"/>
                            </a:rPr>
                            <m:t>𝜃</m:t>
                          </m:r>
                        </m:e>
                        <m:sub/>
                        <m:sup>
                          <m:r>
                            <a:rPr lang="en-US" i="1">
                              <a:latin typeface="Cambria Math" charset="0"/>
                            </a:rPr>
                            <m:t>𝑛𝑒𝑤</m:t>
                          </m:r>
                        </m:sup>
                      </m:sSubSup>
                      <m:r>
                        <a:rPr lang="en-US" i="1">
                          <a:latin typeface="Cambria Math" charset="0"/>
                        </a:rPr>
                        <m:t>=</m:t>
                      </m:r>
                      <m:sSubSup>
                        <m:sSubSupPr>
                          <m:ctrlPr>
                            <a:rPr lang="en-US" i="1">
                              <a:latin typeface="Cambria Math" panose="02040503050406030204" pitchFamily="18" charset="0"/>
                            </a:rPr>
                          </m:ctrlPr>
                        </m:sSubSupPr>
                        <m:e>
                          <m:r>
                            <a:rPr lang="el-GR" i="1">
                              <a:latin typeface="Cambria Math" charset="0"/>
                            </a:rPr>
                            <m:t>𝜃</m:t>
                          </m:r>
                        </m:e>
                        <m:sub/>
                        <m:sup>
                          <m:r>
                            <a:rPr lang="en-US" i="1" smtClean="0">
                              <a:latin typeface="Cambria Math" charset="0"/>
                            </a:rPr>
                            <m:t>𝑜</m:t>
                          </m:r>
                          <m:r>
                            <a:rPr lang="en-US" i="1">
                              <a:latin typeface="Cambria Math" charset="0"/>
                            </a:rPr>
                            <m:t>𝑙𝑑</m:t>
                          </m:r>
                        </m:sup>
                      </m:sSubSup>
                      <m:r>
                        <a:rPr lang="en-US" i="1">
                          <a:latin typeface="Cambria Math" charset="0"/>
                        </a:rPr>
                        <m:t> −</m:t>
                      </m:r>
                      <m:r>
                        <a:rPr lang="en-US" i="1">
                          <a:latin typeface="Cambria Math" charset="0"/>
                        </a:rPr>
                        <m:t>𝛼</m:t>
                      </m:r>
                      <m:sSub>
                        <m:sSubPr>
                          <m:ctrlPr>
                            <a:rPr lang="en-US" i="1" smtClean="0">
                              <a:latin typeface="Cambria Math" panose="02040503050406030204" pitchFamily="18" charset="0"/>
                            </a:rPr>
                          </m:ctrlPr>
                        </m:sSubPr>
                        <m:e>
                          <m:r>
                            <a:rPr lang="en-US" i="1">
                              <a:latin typeface="Cambria Math" charset="0"/>
                              <a:ea typeface="Cambria Math" charset="0"/>
                              <a:cs typeface="Cambria Math" charset="0"/>
                            </a:rPr>
                            <m:t>𝛻</m:t>
                          </m:r>
                        </m:e>
                        <m:sub>
                          <m:r>
                            <a:rPr lang="el-GR" b="0" i="1" smtClean="0">
                              <a:latin typeface="Cambria Math" charset="0"/>
                            </a:rPr>
                            <m:t>𝜃</m:t>
                          </m:r>
                        </m:sub>
                      </m:sSub>
                      <m:r>
                        <a:rPr lang="en-US" i="1">
                          <a:latin typeface="Cambria Math" charset="0"/>
                        </a:rPr>
                        <m:t>𝐽</m:t>
                      </m:r>
                      <m:r>
                        <a:rPr lang="en-US" i="1">
                          <a:latin typeface="Cambria Math" charset="0"/>
                        </a:rPr>
                        <m:t>(</m:t>
                      </m:r>
                      <m:r>
                        <a:rPr lang="el-GR" i="1">
                          <a:latin typeface="Cambria Math" charset="0"/>
                        </a:rPr>
                        <m:t>𝜃</m:t>
                      </m:r>
                      <m:r>
                        <a:rPr lang="el-GR" i="1">
                          <a:latin typeface="Cambria Math" charset="0"/>
                        </a:rPr>
                        <m:t>)</m:t>
                      </m:r>
                    </m:oMath>
                  </m:oMathPara>
                </a14:m>
                <a:endParaRPr lang="el-GR" dirty="0"/>
              </a:p>
            </p:txBody>
          </p:sp>
        </mc:Choice>
        <mc:Fallback xmlns="">
          <p:sp>
            <p:nvSpPr>
              <p:cNvPr id="4" name="Ορθογώνιο 3"/>
              <p:cNvSpPr>
                <a:spLocks noRot="1" noChangeAspect="1" noMove="1" noResize="1" noEditPoints="1" noAdjustHandles="1" noChangeArrowheads="1" noChangeShapeType="1" noTextEdit="1"/>
              </p:cNvSpPr>
              <p:nvPr/>
            </p:nvSpPr>
            <p:spPr>
              <a:xfrm>
                <a:off x="501914" y="3126951"/>
                <a:ext cx="2600584" cy="404791"/>
              </a:xfrm>
              <a:prstGeom prst="rect">
                <a:avLst/>
              </a:prstGeom>
              <a:blipFill rotWithShape="0">
                <a:blip r:embed="rId5"/>
                <a:stretch>
                  <a:fillRect t="-81818" b="-110606"/>
                </a:stretch>
              </a:blipFill>
            </p:spPr>
            <p:txBody>
              <a:bodyPr/>
              <a:lstStyle/>
              <a:p>
                <a:r>
                  <a:rPr lang="el-GR">
                    <a:noFill/>
                  </a:rPr>
                  <a:t> </a:t>
                </a:r>
              </a:p>
            </p:txBody>
          </p:sp>
        </mc:Fallback>
      </mc:AlternateContent>
      <p:sp>
        <p:nvSpPr>
          <p:cNvPr id="8" name="TextBox 7"/>
          <p:cNvSpPr txBox="1"/>
          <p:nvPr/>
        </p:nvSpPr>
        <p:spPr>
          <a:xfrm>
            <a:off x="3539455" y="3100824"/>
            <a:ext cx="3895618" cy="369332"/>
          </a:xfrm>
          <a:prstGeom prst="rect">
            <a:avLst/>
          </a:prstGeom>
          <a:noFill/>
        </p:spPr>
        <p:txBody>
          <a:bodyPr wrap="none" rtlCol="0">
            <a:spAutoFit/>
          </a:bodyPr>
          <a:lstStyle/>
          <a:p>
            <a:r>
              <a:rPr lang="en-US" dirty="0"/>
              <a:t>Matrix notation for </a:t>
            </a:r>
            <a:r>
              <a:rPr lang="en-US"/>
              <a:t>all parameters</a:t>
            </a:r>
            <a:endParaRPr lang="el-GR" dirty="0"/>
          </a:p>
        </p:txBody>
      </p:sp>
      <p:cxnSp>
        <p:nvCxnSpPr>
          <p:cNvPr id="12" name="Ευθύγραμμο βέλος σύνδεσης 11"/>
          <p:cNvCxnSpPr>
            <a:stCxn id="9" idx="0"/>
          </p:cNvCxnSpPr>
          <p:nvPr/>
        </p:nvCxnSpPr>
        <p:spPr>
          <a:xfrm flipV="1">
            <a:off x="1819157" y="3470156"/>
            <a:ext cx="350837" cy="4750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Εικόνα 16"/>
          <p:cNvPicPr>
            <a:picLocks noChangeAspect="1"/>
          </p:cNvPicPr>
          <p:nvPr/>
        </p:nvPicPr>
        <p:blipFill>
          <a:blip r:embed="rId6"/>
          <a:stretch>
            <a:fillRect/>
          </a:stretch>
        </p:blipFill>
        <p:spPr>
          <a:xfrm>
            <a:off x="3430496" y="3621688"/>
            <a:ext cx="4560703" cy="2535496"/>
          </a:xfrm>
          <a:prstGeom prst="rect">
            <a:avLst/>
          </a:prstGeom>
        </p:spPr>
      </p:pic>
      <p:sp>
        <p:nvSpPr>
          <p:cNvPr id="18" name="TextBox 17"/>
          <p:cNvSpPr txBox="1"/>
          <p:nvPr/>
        </p:nvSpPr>
        <p:spPr>
          <a:xfrm>
            <a:off x="501914" y="6201306"/>
            <a:ext cx="5493812" cy="369332"/>
          </a:xfrm>
          <a:prstGeom prst="rect">
            <a:avLst/>
          </a:prstGeom>
          <a:noFill/>
        </p:spPr>
        <p:txBody>
          <a:bodyPr wrap="none" rtlCol="0">
            <a:spAutoFit/>
          </a:bodyPr>
          <a:lstStyle/>
          <a:p>
            <a:r>
              <a:rPr lang="en-US" dirty="0"/>
              <a:t>Recursively apply </a:t>
            </a:r>
            <a:r>
              <a:rPr lang="en-US" b="1" dirty="0">
                <a:solidFill>
                  <a:schemeClr val="accent2"/>
                </a:solidFill>
              </a:rPr>
              <a:t>chain rule </a:t>
            </a:r>
            <a:r>
              <a:rPr lang="en-US" dirty="0"/>
              <a:t>though each node</a:t>
            </a:r>
            <a:endParaRPr lang="el-GR" dirty="0"/>
          </a:p>
        </p:txBody>
      </p:sp>
      <p:sp>
        <p:nvSpPr>
          <p:cNvPr id="19" name="Ορθογώνιο 18"/>
          <p:cNvSpPr/>
          <p:nvPr/>
        </p:nvSpPr>
        <p:spPr>
          <a:xfrm>
            <a:off x="5139412" y="1327784"/>
            <a:ext cx="3663637" cy="369332"/>
          </a:xfrm>
          <a:prstGeom prst="rect">
            <a:avLst/>
          </a:prstGeom>
        </p:spPr>
        <p:txBody>
          <a:bodyPr wrap="square">
            <a:spAutoFit/>
          </a:bodyPr>
          <a:lstStyle/>
          <a:p>
            <a:r>
              <a:rPr lang="en-US" dirty="0">
                <a:hlinkClick r:id="rId7"/>
              </a:rPr>
              <a:t>Review of backpropagation</a:t>
            </a:r>
            <a:endParaRPr lang="en-US" dirty="0"/>
          </a:p>
        </p:txBody>
      </p:sp>
    </p:spTree>
    <p:extLst>
      <p:ext uri="{BB962C8B-B14F-4D97-AF65-F5344CB8AC3E}">
        <p14:creationId xmlns:p14="http://schemas.microsoft.com/office/powerpoint/2010/main" val="505146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2400" y="1524000"/>
            <a:ext cx="8918455" cy="3013088"/>
          </a:xfrm>
          <a:prstGeom prst="rect">
            <a:avLst/>
          </a:prstGeom>
        </p:spPr>
      </p:pic>
      <p:sp>
        <p:nvSpPr>
          <p:cNvPr id="6" name="内容占位符 4"/>
          <p:cNvSpPr txBox="1">
            <a:spLocks/>
          </p:cNvSpPr>
          <p:nvPr/>
        </p:nvSpPr>
        <p:spPr>
          <a:xfrm>
            <a:off x="0" y="4648200"/>
            <a:ext cx="8763000" cy="2286000"/>
          </a:xfrm>
          <a:prstGeom prst="rect">
            <a:avLst/>
          </a:prstGeom>
        </p:spPr>
        <p:txBody>
          <a:bodyPr>
            <a:normAutofit fontScale="85000" lnSpcReduction="20000"/>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pPr marL="514350" indent="-514350">
              <a:buFont typeface="+mj-lt"/>
              <a:buAutoNum type="arabicPeriod"/>
            </a:pPr>
            <a:r>
              <a:rPr kumimoji="1" lang="en-US" altLang="zh-CN" dirty="0"/>
              <a:t>Convolution stage </a:t>
            </a:r>
            <a:r>
              <a:rPr kumimoji="1" lang="zh-CN" altLang="en-US" dirty="0"/>
              <a:t>卷积阶段</a:t>
            </a:r>
            <a:endParaRPr kumimoji="1" lang="en-US" altLang="zh-CN" dirty="0"/>
          </a:p>
          <a:p>
            <a:pPr marL="514350" indent="-514350">
              <a:buFont typeface="+mj-lt"/>
              <a:buAutoNum type="arabicPeriod"/>
            </a:pPr>
            <a:r>
              <a:rPr kumimoji="1" lang="en-US" altLang="zh-CN" dirty="0"/>
              <a:t>Nonlinearity: a nonlinear transform such as </a:t>
            </a:r>
            <a:r>
              <a:rPr kumimoji="1" lang="en-US" altLang="zh-CN" dirty="0" err="1"/>
              <a:t>ReLU</a:t>
            </a:r>
            <a:r>
              <a:rPr kumimoji="1" lang="en-US" altLang="zh-CN" dirty="0"/>
              <a:t> </a:t>
            </a:r>
            <a:r>
              <a:rPr kumimoji="1" lang="zh-CN" altLang="en-US" dirty="0"/>
              <a:t>非线性变化</a:t>
            </a:r>
            <a:endParaRPr kumimoji="1" lang="en-US" altLang="zh-CN" dirty="0"/>
          </a:p>
          <a:p>
            <a:pPr marL="514350" indent="-514350">
              <a:buFont typeface="+mj-lt"/>
              <a:buAutoNum type="arabicPeriod"/>
            </a:pPr>
            <a:r>
              <a:rPr kumimoji="1" lang="en-US" altLang="zh-CN" dirty="0"/>
              <a:t>Pooling: output a summary statistics of local input, such as max pooling and average pooling </a:t>
            </a:r>
          </a:p>
          <a:p>
            <a:pPr marL="0" indent="0">
              <a:buNone/>
            </a:pPr>
            <a:r>
              <a:rPr kumimoji="1" lang="zh-CN" altLang="en-US" dirty="0"/>
              <a:t>      池化：输出一个局部输出的统计意义值，例如最大池化</a:t>
            </a:r>
            <a:r>
              <a:rPr kumimoji="1" lang="en-US" altLang="zh-CN" dirty="0"/>
              <a:t>/</a:t>
            </a:r>
            <a:r>
              <a:rPr kumimoji="1" lang="zh-CN" altLang="en-US" dirty="0"/>
              <a:t>平均池化</a:t>
            </a:r>
            <a:endParaRPr kumimoji="1" lang="en-US" altLang="zh-CN" dirty="0"/>
          </a:p>
          <a:p>
            <a:endParaRPr kumimoji="1" lang="en-US" altLang="zh-CN" dirty="0"/>
          </a:p>
          <a:p>
            <a:endParaRPr kumimoji="1" lang="zh-CN" altLang="en-US" dirty="0"/>
          </a:p>
        </p:txBody>
      </p:sp>
      <p:sp>
        <p:nvSpPr>
          <p:cNvPr id="7" name="Title 1"/>
          <p:cNvSpPr txBox="1">
            <a:spLocks/>
          </p:cNvSpPr>
          <p:nvPr/>
        </p:nvSpPr>
        <p:spPr>
          <a:xfrm>
            <a:off x="719836" y="641216"/>
            <a:ext cx="8229600" cy="1066800"/>
          </a:xfrm>
          <a:prstGeom prst="rect">
            <a:avLst/>
          </a:prstGeom>
        </p:spPr>
        <p:txBody>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b="1">
                <a:solidFill>
                  <a:srgbClr val="0000FF"/>
                </a:solidFill>
                <a:latin typeface="Arial" charset="0"/>
                <a:ea typeface="Arial" charset="0"/>
                <a:cs typeface="Arial" charset="0"/>
              </a:rPr>
              <a:t>CNN Architecture</a:t>
            </a:r>
            <a:endParaRPr lang="en-US" b="1" dirty="0">
              <a:solidFill>
                <a:srgbClr val="0000FF"/>
              </a:solidFill>
              <a:latin typeface="Arial" charset="0"/>
              <a:ea typeface="Arial" charset="0"/>
              <a:cs typeface="Arial" charset="0"/>
            </a:endParaRPr>
          </a:p>
        </p:txBody>
      </p:sp>
    </p:spTree>
    <p:extLst>
      <p:ext uri="{BB962C8B-B14F-4D97-AF65-F5344CB8AC3E}">
        <p14:creationId xmlns:p14="http://schemas.microsoft.com/office/powerpoint/2010/main" val="1153976455"/>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0F05204-B356-4CEE-A89E-873A4A071DFF}"/>
              </a:ext>
            </a:extLst>
          </p:cNvPr>
          <p:cNvPicPr>
            <a:picLocks noChangeAspect="1"/>
          </p:cNvPicPr>
          <p:nvPr/>
        </p:nvPicPr>
        <p:blipFill>
          <a:blip r:embed="rId2"/>
          <a:stretch>
            <a:fillRect/>
          </a:stretch>
        </p:blipFill>
        <p:spPr>
          <a:xfrm>
            <a:off x="3048000" y="1670824"/>
            <a:ext cx="6372225" cy="4924425"/>
          </a:xfrm>
          <a:prstGeom prst="rect">
            <a:avLst/>
          </a:prstGeom>
        </p:spPr>
      </p:pic>
      <p:sp>
        <p:nvSpPr>
          <p:cNvPr id="5" name="Title 1">
            <a:extLst>
              <a:ext uri="{FF2B5EF4-FFF2-40B4-BE49-F238E27FC236}">
                <a16:creationId xmlns:a16="http://schemas.microsoft.com/office/drawing/2014/main" id="{28CDC7CC-5702-433C-9B60-596D1F2CC4FD}"/>
              </a:ext>
            </a:extLst>
          </p:cNvPr>
          <p:cNvSpPr>
            <a:spLocks noGrp="1"/>
          </p:cNvSpPr>
          <p:nvPr>
            <p:ph type="title"/>
          </p:nvPr>
        </p:nvSpPr>
        <p:spPr>
          <a:xfrm>
            <a:off x="457200" y="1143000"/>
            <a:ext cx="8229600" cy="1066800"/>
          </a:xfrm>
        </p:spPr>
        <p:txBody>
          <a:bodyPr/>
          <a:lstStyle/>
          <a:p>
            <a:r>
              <a:rPr lang="en-US" b="1" dirty="0">
                <a:solidFill>
                  <a:srgbClr val="0000FF"/>
                </a:solidFill>
                <a:latin typeface="Arial" charset="0"/>
                <a:ea typeface="Arial" charset="0"/>
                <a:cs typeface="Arial" charset="0"/>
              </a:rPr>
              <a:t>Convolution Example</a:t>
            </a:r>
          </a:p>
        </p:txBody>
      </p:sp>
      <p:pic>
        <p:nvPicPr>
          <p:cNvPr id="7" name="Content Placeholder 6">
            <a:extLst>
              <a:ext uri="{FF2B5EF4-FFF2-40B4-BE49-F238E27FC236}">
                <a16:creationId xmlns:a16="http://schemas.microsoft.com/office/drawing/2014/main" id="{F1BE9661-F1CE-4BBA-A2BE-E16FA271206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8600" y="2057400"/>
            <a:ext cx="3243262" cy="4324350"/>
          </a:xfrm>
        </p:spPr>
      </p:pic>
    </p:spTree>
    <p:extLst>
      <p:ext uri="{BB962C8B-B14F-4D97-AF65-F5344CB8AC3E}">
        <p14:creationId xmlns:p14="http://schemas.microsoft.com/office/powerpoint/2010/main" val="3154238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423477"/>
            <a:ext cx="8229600" cy="1066800"/>
          </a:xfrm>
        </p:spPr>
        <p:txBody>
          <a:bodyPr>
            <a:normAutofit fontScale="90000"/>
          </a:bodyPr>
          <a:lstStyle/>
          <a:p>
            <a:r>
              <a:rPr lang="en-US" b="1" dirty="0">
                <a:solidFill>
                  <a:srgbClr val="0000FF"/>
                </a:solidFill>
                <a:latin typeface="Arial" charset="0"/>
                <a:ea typeface="Arial" charset="0"/>
                <a:cs typeface="Arial" charset="0"/>
              </a:rPr>
              <a:t>Pooling Layer / Max-Pooling</a:t>
            </a:r>
            <a:br>
              <a:rPr lang="en-US" b="1" dirty="0">
                <a:solidFill>
                  <a:srgbClr val="0000FF"/>
                </a:solidFill>
                <a:latin typeface="Arial" charset="0"/>
                <a:ea typeface="Arial" charset="0"/>
                <a:cs typeface="Arial" charset="0"/>
              </a:rPr>
            </a:br>
            <a:r>
              <a:rPr lang="zh-CN" altLang="en-US" b="1" dirty="0">
                <a:solidFill>
                  <a:srgbClr val="0000FF"/>
                </a:solidFill>
                <a:latin typeface="Arial" charset="0"/>
                <a:ea typeface="Arial" charset="0"/>
                <a:cs typeface="Arial" charset="0"/>
              </a:rPr>
              <a:t>池化层</a:t>
            </a:r>
            <a:r>
              <a:rPr lang="en-US" altLang="zh-CN" b="1" dirty="0">
                <a:solidFill>
                  <a:srgbClr val="0000FF"/>
                </a:solidFill>
                <a:latin typeface="Arial" charset="0"/>
                <a:ea typeface="Arial" charset="0"/>
                <a:cs typeface="Arial" charset="0"/>
              </a:rPr>
              <a:t>/</a:t>
            </a:r>
            <a:r>
              <a:rPr lang="zh-CN" altLang="en-US" b="1" dirty="0">
                <a:solidFill>
                  <a:srgbClr val="0000FF"/>
                </a:solidFill>
                <a:latin typeface="Arial" charset="0"/>
                <a:ea typeface="Arial" charset="0"/>
                <a:cs typeface="Arial" charset="0"/>
              </a:rPr>
              <a:t>最大池化</a:t>
            </a:r>
            <a:endParaRPr lang="en-US" b="1" dirty="0">
              <a:solidFill>
                <a:srgbClr val="0000FF"/>
              </a:solidFill>
              <a:latin typeface="Arial" charset="0"/>
              <a:ea typeface="Arial" charset="0"/>
              <a:cs typeface="Arial" charset="0"/>
            </a:endParaRPr>
          </a:p>
        </p:txBody>
      </p:sp>
      <p:sp>
        <p:nvSpPr>
          <p:cNvPr id="3" name="Content Placeholder 2"/>
          <p:cNvSpPr>
            <a:spLocks noGrp="1"/>
          </p:cNvSpPr>
          <p:nvPr>
            <p:ph idx="1"/>
          </p:nvPr>
        </p:nvSpPr>
        <p:spPr>
          <a:xfrm>
            <a:off x="24240" y="1388280"/>
            <a:ext cx="8798842" cy="1647093"/>
          </a:xfrm>
        </p:spPr>
        <p:txBody>
          <a:bodyPr>
            <a:noAutofit/>
          </a:bodyPr>
          <a:lstStyle/>
          <a:p>
            <a:r>
              <a:rPr lang="en-US" sz="1800" dirty="0"/>
              <a:t>Intuition: to progressively reduce the spatial size of the representation (amount of parameters) and computation in the network, and hence to also control overfitting</a:t>
            </a:r>
          </a:p>
          <a:p>
            <a:r>
              <a:rPr lang="zh-CN" altLang="en-US" sz="1800" dirty="0"/>
              <a:t>逐步减小表示形式（参数的数量）和网络中计算的空间大小，从而也控制过度拟合</a:t>
            </a:r>
            <a:endParaRPr lang="en-US" sz="1800" dirty="0"/>
          </a:p>
          <a:p>
            <a:r>
              <a:rPr lang="en-US" sz="1800" dirty="0"/>
              <a:t>Pooling partitions the input image into a set of non-overlapping rectangles and, for each such sub-region, outputs the maximum value of the features in that region.</a:t>
            </a:r>
          </a:p>
          <a:p>
            <a:r>
              <a:rPr lang="zh-CN" altLang="en-US" sz="1800" dirty="0"/>
              <a:t>池化过程将输入图像划分为一组不重叠的矩形，并且对于每个此类子区域，输出该区域中要素的最大值。</a:t>
            </a:r>
            <a:endParaRPr lang="en-US" sz="1800" dirty="0"/>
          </a:p>
          <a:p>
            <a:endParaRPr lang="en-US" sz="1800" dirty="0"/>
          </a:p>
        </p:txBody>
      </p:sp>
      <p:sp>
        <p:nvSpPr>
          <p:cNvPr id="7" name="Slide Number Placeholder 6"/>
          <p:cNvSpPr>
            <a:spLocks noGrp="1"/>
          </p:cNvSpPr>
          <p:nvPr>
            <p:ph type="sldNum" sz="quarter" idx="12"/>
          </p:nvPr>
        </p:nvSpPr>
        <p:spPr/>
        <p:txBody>
          <a:bodyPr/>
          <a:lstStyle/>
          <a:p>
            <a:fld id="{C3B144FA-A4B6-4BA2-9DD1-C172BBD468E4}" type="slidenum">
              <a:rPr lang="en-US" smtClean="0"/>
              <a:t>15</a:t>
            </a:fld>
            <a:endParaRPr lang="en-US"/>
          </a:p>
        </p:txBody>
      </p:sp>
      <p:pic>
        <p:nvPicPr>
          <p:cNvPr id="1028" name="Picture 4" descr="http://cs231n.github.io/assets/cnn/pool.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958" y="4242001"/>
            <a:ext cx="3072935" cy="242726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cs231n.github.io/assets/cnn/maxpool.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53484" y="4428381"/>
            <a:ext cx="5195952" cy="242961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913858" y="4119518"/>
            <a:ext cx="1678052" cy="300082"/>
          </a:xfrm>
          <a:prstGeom prst="rect">
            <a:avLst/>
          </a:prstGeom>
          <a:solidFill>
            <a:schemeClr val="bg1"/>
          </a:solidFill>
        </p:spPr>
        <p:txBody>
          <a:bodyPr wrap="square" rtlCol="0">
            <a:spAutoFit/>
          </a:bodyPr>
          <a:lstStyle/>
          <a:p>
            <a:pPr algn="ctr"/>
            <a:r>
              <a:rPr lang="en-US" sz="1350" dirty="0"/>
              <a:t>Input</a:t>
            </a:r>
          </a:p>
        </p:txBody>
      </p:sp>
    </p:spTree>
    <p:extLst>
      <p:ext uri="{BB962C8B-B14F-4D97-AF65-F5344CB8AC3E}">
        <p14:creationId xmlns:p14="http://schemas.microsoft.com/office/powerpoint/2010/main" val="5500449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Content Placeholder 2"/>
          <p:cNvSpPr>
            <a:spLocks noGrp="1"/>
          </p:cNvSpPr>
          <p:nvPr>
            <p:ph idx="1"/>
          </p:nvPr>
        </p:nvSpPr>
        <p:spPr>
          <a:xfrm>
            <a:off x="228600" y="1524000"/>
            <a:ext cx="8839200" cy="5029200"/>
          </a:xfrm>
        </p:spPr>
        <p:txBody>
          <a:bodyPr>
            <a:normAutofit/>
          </a:bodyPr>
          <a:lstStyle/>
          <a:p>
            <a:pPr algn="just">
              <a:buFont typeface="Arial" charset="0"/>
              <a:buChar char="•"/>
            </a:pPr>
            <a:r>
              <a:rPr lang="en-IN" altLang="ko-KR" sz="2000" dirty="0">
                <a:latin typeface="Times New Roman" charset="0"/>
                <a:ea typeface="굴림" charset="-127"/>
                <a:cs typeface="Times New Roman" charset="0"/>
              </a:rPr>
              <a:t>The final high-level reasoning in the neural network is done via fully connected layers. </a:t>
            </a:r>
            <a:r>
              <a:rPr lang="zh-CN" altLang="en-US" sz="2000" dirty="0">
                <a:latin typeface="Times New Roman" charset="0"/>
                <a:ea typeface="굴림" charset="-127"/>
                <a:cs typeface="Times New Roman" charset="0"/>
              </a:rPr>
              <a:t>神经网络中的最终高级推理是通过完全连接的层完成的。</a:t>
            </a:r>
          </a:p>
          <a:p>
            <a:pPr lvl="1">
              <a:buFont typeface="Wingdings" charset="2"/>
              <a:buChar char="§"/>
            </a:pPr>
            <a:r>
              <a:rPr lang="en-IN" altLang="ko-KR" sz="2000" dirty="0">
                <a:latin typeface="Times New Roman" charset="0"/>
                <a:ea typeface="굴림" charset="-127"/>
                <a:cs typeface="Times New Roman" charset="0"/>
              </a:rPr>
              <a:t>Takes all neurons in the previous layer (pooling or convolutional) and connects it to every single neuron it has.</a:t>
            </a:r>
            <a:r>
              <a:rPr lang="zh-CN" altLang="en-US" sz="2000" dirty="0">
                <a:latin typeface="Times New Roman" charset="0"/>
                <a:ea typeface="굴림" charset="-127"/>
                <a:cs typeface="Times New Roman" charset="0"/>
              </a:rPr>
              <a:t> 获取上一层中的所有神经元（池化或卷积），并将其连接到它拥有的每个神经元。</a:t>
            </a:r>
            <a:r>
              <a:rPr lang="en-IN" altLang="ko-KR" sz="2000" dirty="0">
                <a:latin typeface="Times New Roman" charset="0"/>
                <a:ea typeface="굴림" charset="-127"/>
                <a:cs typeface="Times New Roman" charset="0"/>
              </a:rPr>
              <a:t> </a:t>
            </a:r>
          </a:p>
          <a:p>
            <a:pPr lvl="1">
              <a:buFont typeface="Wingdings" charset="2"/>
              <a:buChar char="§"/>
            </a:pPr>
            <a:r>
              <a:rPr lang="en-IN" altLang="ko-KR" sz="2000" dirty="0">
                <a:latin typeface="Times New Roman" charset="0"/>
                <a:ea typeface="굴림" charset="-127"/>
                <a:cs typeface="Times New Roman" charset="0"/>
              </a:rPr>
              <a:t>Fully connected layers are not spatially located anymore (you can visualize them as one-dimensional), so there will be no convolutional layers after a fully connected layer.</a:t>
            </a:r>
            <a:endParaRPr lang="zh-CN" altLang="en-US" sz="2000" dirty="0">
              <a:latin typeface="Times New Roman" charset="0"/>
              <a:ea typeface="굴림" charset="-127"/>
              <a:cs typeface="Times New Roman" charset="0"/>
            </a:endParaRPr>
          </a:p>
          <a:p>
            <a:pPr lvl="1">
              <a:buFont typeface="Wingdings" charset="2"/>
              <a:buChar char="§"/>
            </a:pPr>
            <a:r>
              <a:rPr lang="zh-CN" altLang="en-US" sz="2000" dirty="0">
                <a:latin typeface="Times New Roman" charset="0"/>
                <a:ea typeface="굴림" charset="-127"/>
                <a:cs typeface="Times New Roman" charset="0"/>
              </a:rPr>
              <a:t>完全连接的层不再在空间上定位（您可以将它们可视化为一维），因此在完全连接的层之后将没有卷积层。</a:t>
            </a:r>
            <a:endParaRPr lang="en-IN" altLang="ko-KR" sz="2000" dirty="0">
              <a:latin typeface="Times New Roman" charset="0"/>
              <a:ea typeface="굴림" charset="-127"/>
              <a:cs typeface="Times New Roman" charset="0"/>
            </a:endParaRPr>
          </a:p>
          <a:p>
            <a:endParaRPr lang="ko-KR" altLang="en-US" sz="1800" dirty="0">
              <a:latin typeface="Times New Roman" charset="0"/>
              <a:ea typeface="굴림" charset="-127"/>
              <a:cs typeface="Times New Roman" charset="0"/>
            </a:endParaRPr>
          </a:p>
        </p:txBody>
      </p:sp>
      <p:pic>
        <p:nvPicPr>
          <p:cNvPr id="33796" name="Picture 2" descr="http://white.stanford.edu/teach/images/d/df/Mylene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316" y="4876800"/>
            <a:ext cx="8476384"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a:xfrm>
            <a:off x="656792" y="609600"/>
            <a:ext cx="8229600" cy="1066800"/>
          </a:xfrm>
        </p:spPr>
        <p:txBody>
          <a:bodyPr>
            <a:normAutofit/>
          </a:bodyPr>
          <a:lstStyle/>
          <a:p>
            <a:r>
              <a:rPr lang="en-US" b="1" dirty="0">
                <a:solidFill>
                  <a:srgbClr val="0000FF"/>
                </a:solidFill>
                <a:latin typeface="Arial" charset="0"/>
                <a:ea typeface="Arial" charset="0"/>
                <a:cs typeface="Arial" charset="0"/>
              </a:rPr>
              <a:t>Fully Connected Layer </a:t>
            </a:r>
            <a:r>
              <a:rPr lang="zh-CN" altLang="en-US" b="1" dirty="0">
                <a:solidFill>
                  <a:srgbClr val="0000FF"/>
                </a:solidFill>
                <a:latin typeface="Arial" charset="0"/>
                <a:ea typeface="Arial" charset="0"/>
                <a:cs typeface="Arial" charset="0"/>
              </a:rPr>
              <a:t>全连接层</a:t>
            </a:r>
            <a:endParaRPr lang="en-US" b="1" dirty="0">
              <a:solidFill>
                <a:srgbClr val="0000FF"/>
              </a:solidFill>
              <a:latin typeface="Arial" charset="0"/>
              <a:ea typeface="Arial" charset="0"/>
              <a:cs typeface="Arial" charset="0"/>
            </a:endParaRPr>
          </a:p>
        </p:txBody>
      </p:sp>
    </p:spTree>
    <p:extLst>
      <p:ext uri="{BB962C8B-B14F-4D97-AF65-F5344CB8AC3E}">
        <p14:creationId xmlns:p14="http://schemas.microsoft.com/office/powerpoint/2010/main" val="10102188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E5815D5-742C-433A-813A-A38931290AA9}"/>
              </a:ext>
            </a:extLst>
          </p:cNvPr>
          <p:cNvSpPr>
            <a:spLocks noGrp="1"/>
          </p:cNvSpPr>
          <p:nvPr>
            <p:ph type="title"/>
          </p:nvPr>
        </p:nvSpPr>
        <p:spPr>
          <a:xfrm>
            <a:off x="457200" y="685800"/>
            <a:ext cx="8229600" cy="1066800"/>
          </a:xfrm>
        </p:spPr>
        <p:txBody>
          <a:bodyPr>
            <a:normAutofit/>
          </a:bodyPr>
          <a:lstStyle/>
          <a:p>
            <a:r>
              <a:rPr lang="en-US" sz="4400" b="1" dirty="0">
                <a:solidFill>
                  <a:srgbClr val="0000FF"/>
                </a:solidFill>
                <a:latin typeface="Calibri"/>
                <a:cs typeface="Calibri"/>
              </a:rPr>
              <a:t>RNN Structure</a:t>
            </a:r>
          </a:p>
        </p:txBody>
      </p:sp>
      <p:pic>
        <p:nvPicPr>
          <p:cNvPr id="17418" name="Picture 10" descr="https://latex.codecogs.com/gif.latex?%5Chuge%20%24%24%20h%5E%7B%28t%29%7D%3D%5Cphi%28Ux%5E%7B%28t%29%7D&amp;plus;Wh%5E%7B%28t-1%29%7D&amp;plus;b%29%20%24%24">
            <a:extLst>
              <a:ext uri="{FF2B5EF4-FFF2-40B4-BE49-F238E27FC236}">
                <a16:creationId xmlns:a16="http://schemas.microsoft.com/office/drawing/2014/main" id="{DE4AAC9D-C11C-40E3-A88E-FFEEBF50B6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6019800"/>
            <a:ext cx="4472342" cy="465275"/>
          </a:xfrm>
          <a:prstGeom prst="rect">
            <a:avLst/>
          </a:prstGeom>
          <a:noFill/>
          <a:extLst>
            <a:ext uri="{909E8E84-426E-40DD-AFC4-6F175D3DCCD1}">
              <a14:hiddenFill xmlns:a14="http://schemas.microsoft.com/office/drawing/2010/main">
                <a:solidFill>
                  <a:srgbClr val="FFFFFF"/>
                </a:solidFill>
              </a14:hiddenFill>
            </a:ext>
          </a:extLst>
        </p:spPr>
      </p:pic>
      <p:pic>
        <p:nvPicPr>
          <p:cNvPr id="17420" name="Picture 12" descr="https://github.com/scutan90/DeepLearning-500-questions/raw/master/ch06_%E5%BE%AA%E7%8E%AF%E7%A5%9E%E7%BB%8F%E7%BD%91%E7%BB%9C(RNN)/img/ch6/rnnbp.png">
            <a:extLst>
              <a:ext uri="{FF2B5EF4-FFF2-40B4-BE49-F238E27FC236}">
                <a16:creationId xmlns:a16="http://schemas.microsoft.com/office/drawing/2014/main" id="{BF01DEF2-1954-4D26-A0EB-DB673BB6BC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22320" y="1937266"/>
            <a:ext cx="5662247"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04667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E5815D5-742C-433A-813A-A38931290AA9}"/>
              </a:ext>
            </a:extLst>
          </p:cNvPr>
          <p:cNvSpPr>
            <a:spLocks noGrp="1"/>
          </p:cNvSpPr>
          <p:nvPr>
            <p:ph type="title"/>
          </p:nvPr>
        </p:nvSpPr>
        <p:spPr>
          <a:xfrm>
            <a:off x="457200" y="685800"/>
            <a:ext cx="8229600" cy="1066800"/>
          </a:xfrm>
        </p:spPr>
        <p:txBody>
          <a:bodyPr>
            <a:normAutofit/>
          </a:bodyPr>
          <a:lstStyle/>
          <a:p>
            <a:r>
              <a:rPr lang="en-US" sz="4400" b="1" dirty="0">
                <a:solidFill>
                  <a:srgbClr val="0000FF"/>
                </a:solidFill>
                <a:latin typeface="Calibri"/>
                <a:cs typeface="Calibri"/>
              </a:rPr>
              <a:t>RNN Structure</a:t>
            </a:r>
          </a:p>
        </p:txBody>
      </p:sp>
      <p:pic>
        <p:nvPicPr>
          <p:cNvPr id="17418" name="Picture 10" descr="https://latex.codecogs.com/gif.latex?%5Chuge%20%24%24%20h%5E%7B%28t%29%7D%3D%5Cphi%28Ux%5E%7B%28t%29%7D&amp;plus;Wh%5E%7B%28t-1%29%7D&amp;plus;b%29%20%24%24">
            <a:extLst>
              <a:ext uri="{FF2B5EF4-FFF2-40B4-BE49-F238E27FC236}">
                <a16:creationId xmlns:a16="http://schemas.microsoft.com/office/drawing/2014/main" id="{DE4AAC9D-C11C-40E3-A88E-FFEEBF50B6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1286" y="5427226"/>
            <a:ext cx="4472342" cy="465275"/>
          </a:xfrm>
          <a:prstGeom prst="rect">
            <a:avLst/>
          </a:prstGeom>
          <a:noFill/>
          <a:extLst>
            <a:ext uri="{909E8E84-426E-40DD-AFC4-6F175D3DCCD1}">
              <a14:hiddenFill xmlns:a14="http://schemas.microsoft.com/office/drawing/2010/main">
                <a:solidFill>
                  <a:srgbClr val="FFFFFF"/>
                </a:solidFill>
              </a14:hiddenFill>
            </a:ext>
          </a:extLst>
        </p:spPr>
      </p:pic>
      <p:pic>
        <p:nvPicPr>
          <p:cNvPr id="17420" name="Picture 12" descr="https://github.com/scutan90/DeepLearning-500-questions/raw/master/ch06_%E5%BE%AA%E7%8E%AF%E7%A5%9E%E7%BB%8F%E7%BD%91%E7%BB%9C(RNN)/img/ch6/rnnbp.png">
            <a:extLst>
              <a:ext uri="{FF2B5EF4-FFF2-40B4-BE49-F238E27FC236}">
                <a16:creationId xmlns:a16="http://schemas.microsoft.com/office/drawing/2014/main" id="{BF01DEF2-1954-4D26-A0EB-DB673BB6BC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8879" y="1680210"/>
            <a:ext cx="5662247" cy="3657600"/>
          </a:xfrm>
          <a:prstGeom prst="rect">
            <a:avLst/>
          </a:prstGeom>
          <a:noFill/>
          <a:extLst>
            <a:ext uri="{909E8E84-426E-40DD-AFC4-6F175D3DCCD1}">
              <a14:hiddenFill xmlns:a14="http://schemas.microsoft.com/office/drawing/2010/main">
                <a:solidFill>
                  <a:srgbClr val="FFFFFF"/>
                </a:solidFill>
              </a14:hiddenFill>
            </a:ext>
          </a:extLst>
        </p:spPr>
      </p:pic>
      <p:pic>
        <p:nvPicPr>
          <p:cNvPr id="23556" name="Picture 4" descr="https://latex.codecogs.com/gif.latex?%5Chuge%20%24%24%20o%5E%7B%28t%29%7D%3DVh%5E%7B%28t%29%7D&amp;plus;c%20%24%24">
            <a:extLst>
              <a:ext uri="{FF2B5EF4-FFF2-40B4-BE49-F238E27FC236}">
                <a16:creationId xmlns:a16="http://schemas.microsoft.com/office/drawing/2014/main" id="{D3EAEDDC-AE75-4033-9574-F80328FC6E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1286" y="5933777"/>
            <a:ext cx="2333625" cy="400050"/>
          </a:xfrm>
          <a:prstGeom prst="rect">
            <a:avLst/>
          </a:prstGeom>
          <a:noFill/>
          <a:extLst>
            <a:ext uri="{909E8E84-426E-40DD-AFC4-6F175D3DCCD1}">
              <a14:hiddenFill xmlns:a14="http://schemas.microsoft.com/office/drawing/2010/main">
                <a:solidFill>
                  <a:srgbClr val="FFFFFF"/>
                </a:solidFill>
              </a14:hiddenFill>
            </a:ext>
          </a:extLst>
        </p:spPr>
      </p:pic>
      <p:pic>
        <p:nvPicPr>
          <p:cNvPr id="23558" name="Picture 6" descr="https://latex.codecogs.com/gif.latex?%5Chuge%20%24%24%20%5Cwidehat%7By%7D%5E%7B%28t%29%7D%3D%5Csigma%28o%5E%7B%28t%29%7D%29%20%24%24">
            <a:extLst>
              <a:ext uri="{FF2B5EF4-FFF2-40B4-BE49-F238E27FC236}">
                <a16:creationId xmlns:a16="http://schemas.microsoft.com/office/drawing/2014/main" id="{14A30534-4B59-4AFF-84BC-890D0696BC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38600" y="6391275"/>
            <a:ext cx="1905000" cy="466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53287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62000"/>
            <a:ext cx="6176865" cy="990600"/>
          </a:xfrm>
        </p:spPr>
        <p:txBody>
          <a:bodyPr>
            <a:normAutofit fontScale="90000"/>
          </a:bodyPr>
          <a:lstStyle/>
          <a:p>
            <a:r>
              <a:rPr lang="en-US" sz="4400" b="1" dirty="0">
                <a:solidFill>
                  <a:srgbClr val="0000FF"/>
                </a:solidFill>
                <a:latin typeface="Calibri"/>
                <a:cs typeface="Calibri"/>
              </a:rPr>
              <a:t>RNN </a:t>
            </a:r>
            <a:r>
              <a:rPr lang="en-US" altLang="zh-CN" sz="4400" b="1" dirty="0">
                <a:solidFill>
                  <a:srgbClr val="0000FF"/>
                </a:solidFill>
                <a:latin typeface="Calibri"/>
                <a:cs typeface="Calibri"/>
              </a:rPr>
              <a:t>output  RNN</a:t>
            </a:r>
            <a:r>
              <a:rPr lang="zh-CN" altLang="en-US" sz="4400" b="1" dirty="0">
                <a:solidFill>
                  <a:srgbClr val="0000FF"/>
                </a:solidFill>
                <a:latin typeface="Calibri"/>
                <a:cs typeface="Calibri"/>
              </a:rPr>
              <a:t>的输出</a:t>
            </a:r>
            <a:br>
              <a:rPr lang="en-US" altLang="zh-CN" sz="4400" b="1" dirty="0">
                <a:solidFill>
                  <a:srgbClr val="0000FF"/>
                </a:solidFill>
                <a:latin typeface="Calibri"/>
                <a:cs typeface="Calibri"/>
              </a:rPr>
            </a:br>
            <a:r>
              <a:rPr lang="en-US" b="1" dirty="0">
                <a:solidFill>
                  <a:srgbClr val="0000FF"/>
                </a:solidFill>
              </a:rPr>
              <a:t>vector-to-sequence</a:t>
            </a:r>
            <a:r>
              <a:rPr lang="zh-CN" altLang="en-US" b="1" dirty="0">
                <a:solidFill>
                  <a:srgbClr val="0000FF"/>
                </a:solidFill>
              </a:rPr>
              <a:t>结构</a:t>
            </a:r>
            <a:br>
              <a:rPr lang="zh-CN" altLang="en-US" b="1" dirty="0"/>
            </a:br>
            <a:endParaRPr lang="en-US" sz="4400" b="1" dirty="0">
              <a:solidFill>
                <a:srgbClr val="0000FF"/>
              </a:solidFill>
              <a:latin typeface="Calibri"/>
              <a:cs typeface="Calibri"/>
            </a:endParaRPr>
          </a:p>
        </p:txBody>
      </p:sp>
      <p:sp>
        <p:nvSpPr>
          <p:cNvPr id="4" name="Rectangle 3">
            <a:extLst>
              <a:ext uri="{FF2B5EF4-FFF2-40B4-BE49-F238E27FC236}">
                <a16:creationId xmlns:a16="http://schemas.microsoft.com/office/drawing/2014/main" id="{DA851961-4CA9-4C5B-9AA5-BD30470CC28A}"/>
              </a:ext>
            </a:extLst>
          </p:cNvPr>
          <p:cNvSpPr/>
          <p:nvPr/>
        </p:nvSpPr>
        <p:spPr>
          <a:xfrm>
            <a:off x="338235" y="1501140"/>
            <a:ext cx="6022755" cy="646331"/>
          </a:xfrm>
          <a:prstGeom prst="rect">
            <a:avLst/>
          </a:prstGeom>
        </p:spPr>
        <p:txBody>
          <a:bodyPr wrap="square">
            <a:spAutoFit/>
          </a:bodyPr>
          <a:lstStyle/>
          <a:p>
            <a:r>
              <a:rPr lang="zh-CN" altLang="en-US" dirty="0"/>
              <a:t>时我们要处理的问题输入是一个单独的值，输出是一个序列。</a:t>
            </a:r>
            <a:endParaRPr lang="en-US" dirty="0"/>
          </a:p>
        </p:txBody>
      </p:sp>
      <p:pic>
        <p:nvPicPr>
          <p:cNvPr id="8194" name="Picture 2" descr="https://github.com/scutan90/DeepLearning-500-questions/raw/master/ch06_%E5%BE%AA%E7%8E%AF%E7%A5%9E%E7%BB%8F%E7%BD%91%E7%BB%9C(RNN)/img/ch6/6.9.jpg">
            <a:extLst>
              <a:ext uri="{FF2B5EF4-FFF2-40B4-BE49-F238E27FC236}">
                <a16:creationId xmlns:a16="http://schemas.microsoft.com/office/drawing/2014/main" id="{7D52719F-71AD-46C2-9C76-2D351CF8ABD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6200" y="2170331"/>
            <a:ext cx="3897975" cy="3048000"/>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https://github.com/scutan90/DeepLearning-500-questions/raw/master/ch06_%E5%BE%AA%E7%8E%AF%E7%A5%9E%E7%BB%8F%E7%BD%91%E7%BB%9C(RNN)/img/ch6/6.10.jpg">
            <a:extLst>
              <a:ext uri="{FF2B5EF4-FFF2-40B4-BE49-F238E27FC236}">
                <a16:creationId xmlns:a16="http://schemas.microsoft.com/office/drawing/2014/main" id="{3C825D88-D97A-4654-9E60-2723F622B6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6800" y="1976438"/>
            <a:ext cx="4015781" cy="3128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565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7EEED-6B14-4762-B1D7-119B486AE4B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6D0597AE-9F48-41C0-8FE7-7BD02AD633C7}"/>
              </a:ext>
            </a:extLst>
          </p:cNvPr>
          <p:cNvSpPr>
            <a:spLocks noGrp="1"/>
          </p:cNvSpPr>
          <p:nvPr>
            <p:ph idx="1"/>
          </p:nvPr>
        </p:nvSpPr>
        <p:spPr/>
        <p:txBody>
          <a:bodyPr>
            <a:normAutofit fontScale="77500" lnSpcReduction="20000"/>
          </a:bodyPr>
          <a:lstStyle/>
          <a:p>
            <a:r>
              <a:rPr lang="en-US" dirty="0"/>
              <a:t>Machine Learning </a:t>
            </a:r>
          </a:p>
          <a:p>
            <a:pPr lvl="1"/>
            <a:r>
              <a:rPr lang="en-US" dirty="0"/>
              <a:t>Data </a:t>
            </a:r>
          </a:p>
          <a:p>
            <a:pPr lvl="1"/>
            <a:r>
              <a:rPr lang="en-US" dirty="0"/>
              <a:t>Evaluation – n-fold Val, ROC, Confusion Matrix</a:t>
            </a:r>
          </a:p>
          <a:p>
            <a:r>
              <a:rPr lang="en-US" dirty="0"/>
              <a:t>DNN deep Neuron Network </a:t>
            </a:r>
          </a:p>
          <a:p>
            <a:pPr lvl="1"/>
            <a:r>
              <a:rPr lang="en-US" dirty="0"/>
              <a:t>Gradient descent</a:t>
            </a:r>
          </a:p>
          <a:p>
            <a:r>
              <a:rPr lang="en-US" dirty="0"/>
              <a:t>CNN</a:t>
            </a:r>
          </a:p>
          <a:p>
            <a:pPr lvl="1"/>
            <a:r>
              <a:rPr lang="en-US" altLang="zh-CN" dirty="0"/>
              <a:t>Convolutional Layer</a:t>
            </a:r>
          </a:p>
          <a:p>
            <a:pPr lvl="1"/>
            <a:r>
              <a:rPr lang="en-US" altLang="zh-CN" dirty="0"/>
              <a:t>Pooling Layer</a:t>
            </a:r>
          </a:p>
          <a:p>
            <a:pPr lvl="1"/>
            <a:r>
              <a:rPr lang="en-US" altLang="zh-CN" dirty="0"/>
              <a:t>Full Connection Layer</a:t>
            </a:r>
          </a:p>
          <a:p>
            <a:r>
              <a:rPr lang="en-US" altLang="zh-CN" dirty="0"/>
              <a:t>RNN</a:t>
            </a:r>
          </a:p>
          <a:p>
            <a:pPr lvl="1"/>
            <a:r>
              <a:rPr lang="en-US" altLang="zh-CN" dirty="0"/>
              <a:t>Basic Structure of RNN</a:t>
            </a:r>
          </a:p>
          <a:p>
            <a:pPr lvl="1"/>
            <a:r>
              <a:rPr lang="en-US" altLang="zh-CN" dirty="0"/>
              <a:t>3 types of Input/output in RNN</a:t>
            </a:r>
          </a:p>
          <a:p>
            <a:pPr lvl="1"/>
            <a:r>
              <a:rPr lang="en-US" altLang="zh-CN" dirty="0"/>
              <a:t>LSTM</a:t>
            </a:r>
          </a:p>
          <a:p>
            <a:pPr lvl="1"/>
            <a:r>
              <a:rPr lang="en-US" altLang="zh-CN" dirty="0"/>
              <a:t>Attention Mechanism </a:t>
            </a:r>
          </a:p>
        </p:txBody>
      </p:sp>
      <p:cxnSp>
        <p:nvCxnSpPr>
          <p:cNvPr id="5" name="Straight Connector 4">
            <a:extLst>
              <a:ext uri="{FF2B5EF4-FFF2-40B4-BE49-F238E27FC236}">
                <a16:creationId xmlns:a16="http://schemas.microsoft.com/office/drawing/2014/main" id="{6F494A0F-B2D8-4E74-8F85-8212DB3C86DE}"/>
              </a:ext>
            </a:extLst>
          </p:cNvPr>
          <p:cNvCxnSpPr/>
          <p:nvPr/>
        </p:nvCxnSpPr>
        <p:spPr>
          <a:xfrm>
            <a:off x="5181600" y="3733800"/>
            <a:ext cx="0" cy="228600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1CDC053-88C9-4D93-AC00-6BC0CC71D18E}"/>
              </a:ext>
            </a:extLst>
          </p:cNvPr>
          <p:cNvSpPr txBox="1"/>
          <p:nvPr/>
        </p:nvSpPr>
        <p:spPr>
          <a:xfrm>
            <a:off x="5486400" y="4191000"/>
            <a:ext cx="3196388" cy="1192634"/>
          </a:xfrm>
          <a:prstGeom prst="rect">
            <a:avLst/>
          </a:prstGeom>
          <a:noFill/>
        </p:spPr>
        <p:txBody>
          <a:bodyPr wrap="none" rtlCol="0">
            <a:spAutoFit/>
          </a:bodyPr>
          <a:lstStyle/>
          <a:p>
            <a:pPr marL="658368" lvl="1" indent="-246888">
              <a:lnSpc>
                <a:spcPct val="80000"/>
              </a:lnSpc>
              <a:spcBef>
                <a:spcPts val="300"/>
              </a:spcBef>
              <a:buClr>
                <a:schemeClr val="accent2"/>
              </a:buClr>
              <a:buFont typeface="Georgia"/>
              <a:buChar char="▫"/>
            </a:pPr>
            <a:r>
              <a:rPr lang="en-US" sz="2000" dirty="0">
                <a:solidFill>
                  <a:schemeClr val="accent2"/>
                </a:solidFill>
              </a:rPr>
              <a:t>Dropout Layer</a:t>
            </a:r>
          </a:p>
          <a:p>
            <a:pPr marL="658368" lvl="1" indent="-246888">
              <a:lnSpc>
                <a:spcPct val="80000"/>
              </a:lnSpc>
              <a:spcBef>
                <a:spcPts val="300"/>
              </a:spcBef>
              <a:buClr>
                <a:schemeClr val="accent2"/>
              </a:buClr>
              <a:buFont typeface="Georgia"/>
              <a:buChar char="▫"/>
            </a:pPr>
            <a:r>
              <a:rPr lang="en-US" sz="2000" dirty="0">
                <a:solidFill>
                  <a:schemeClr val="accent2"/>
                </a:solidFill>
              </a:rPr>
              <a:t>Epoch</a:t>
            </a:r>
          </a:p>
          <a:p>
            <a:pPr marL="658368" lvl="1" indent="-246888">
              <a:lnSpc>
                <a:spcPct val="80000"/>
              </a:lnSpc>
              <a:spcBef>
                <a:spcPts val="300"/>
              </a:spcBef>
              <a:buClr>
                <a:schemeClr val="accent2"/>
              </a:buClr>
              <a:buFont typeface="Georgia"/>
              <a:buChar char="▫"/>
            </a:pPr>
            <a:r>
              <a:rPr lang="en-US" sz="2000" dirty="0">
                <a:solidFill>
                  <a:schemeClr val="accent2"/>
                </a:solidFill>
              </a:rPr>
              <a:t>Mini-Batch</a:t>
            </a:r>
          </a:p>
          <a:p>
            <a:pPr marL="658368" lvl="1" indent="-246888">
              <a:lnSpc>
                <a:spcPct val="80000"/>
              </a:lnSpc>
              <a:spcBef>
                <a:spcPts val="300"/>
              </a:spcBef>
              <a:buClr>
                <a:schemeClr val="accent2"/>
              </a:buClr>
              <a:buFont typeface="Georgia"/>
              <a:buChar char="▫"/>
            </a:pPr>
            <a:r>
              <a:rPr lang="en-US" sz="2000" dirty="0">
                <a:solidFill>
                  <a:schemeClr val="accent2"/>
                </a:solidFill>
              </a:rPr>
              <a:t>Batch-normalization</a:t>
            </a:r>
          </a:p>
        </p:txBody>
      </p:sp>
    </p:spTree>
    <p:extLst>
      <p:ext uri="{BB962C8B-B14F-4D97-AF65-F5344CB8AC3E}">
        <p14:creationId xmlns:p14="http://schemas.microsoft.com/office/powerpoint/2010/main" val="3132872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62000"/>
            <a:ext cx="6176865" cy="990600"/>
          </a:xfrm>
        </p:spPr>
        <p:txBody>
          <a:bodyPr>
            <a:normAutofit fontScale="90000"/>
          </a:bodyPr>
          <a:lstStyle/>
          <a:p>
            <a:r>
              <a:rPr lang="en-US" sz="4400" b="1" dirty="0">
                <a:solidFill>
                  <a:srgbClr val="0000FF"/>
                </a:solidFill>
                <a:latin typeface="Calibri"/>
                <a:cs typeface="Calibri"/>
              </a:rPr>
              <a:t>RNN </a:t>
            </a:r>
            <a:r>
              <a:rPr lang="en-US" altLang="zh-CN" sz="4400" b="1" dirty="0">
                <a:solidFill>
                  <a:srgbClr val="0000FF"/>
                </a:solidFill>
                <a:latin typeface="Calibri"/>
                <a:cs typeface="Calibri"/>
              </a:rPr>
              <a:t>output  RNN</a:t>
            </a:r>
            <a:r>
              <a:rPr lang="zh-CN" altLang="en-US" sz="4400" b="1" dirty="0">
                <a:solidFill>
                  <a:srgbClr val="0000FF"/>
                </a:solidFill>
                <a:latin typeface="Calibri"/>
                <a:cs typeface="Calibri"/>
              </a:rPr>
              <a:t>的输出</a:t>
            </a:r>
            <a:br>
              <a:rPr lang="en-US" altLang="zh-CN" sz="4400" b="1" dirty="0">
                <a:solidFill>
                  <a:srgbClr val="0000FF"/>
                </a:solidFill>
                <a:latin typeface="Calibri"/>
                <a:cs typeface="Calibri"/>
              </a:rPr>
            </a:br>
            <a:r>
              <a:rPr lang="en-US" b="1" dirty="0">
                <a:solidFill>
                  <a:srgbClr val="0000FF"/>
                </a:solidFill>
              </a:rPr>
              <a:t>sequence-to-vector</a:t>
            </a:r>
            <a:r>
              <a:rPr lang="zh-CN" altLang="en-US" b="1" dirty="0">
                <a:solidFill>
                  <a:srgbClr val="0000FF"/>
                </a:solidFill>
              </a:rPr>
              <a:t>结构</a:t>
            </a:r>
            <a:br>
              <a:rPr lang="zh-CN" altLang="en-US" b="1" dirty="0"/>
            </a:br>
            <a:endParaRPr lang="en-US" sz="4400" b="1" dirty="0">
              <a:solidFill>
                <a:srgbClr val="0000FF"/>
              </a:solidFill>
              <a:latin typeface="Calibri"/>
              <a:cs typeface="Calibri"/>
            </a:endParaRPr>
          </a:p>
        </p:txBody>
      </p:sp>
      <p:sp>
        <p:nvSpPr>
          <p:cNvPr id="4" name="Rectangle 3">
            <a:extLst>
              <a:ext uri="{FF2B5EF4-FFF2-40B4-BE49-F238E27FC236}">
                <a16:creationId xmlns:a16="http://schemas.microsoft.com/office/drawing/2014/main" id="{DA851961-4CA9-4C5B-9AA5-BD30470CC28A}"/>
              </a:ext>
            </a:extLst>
          </p:cNvPr>
          <p:cNvSpPr/>
          <p:nvPr/>
        </p:nvSpPr>
        <p:spPr>
          <a:xfrm>
            <a:off x="338235" y="1501140"/>
            <a:ext cx="6022755" cy="1200329"/>
          </a:xfrm>
          <a:prstGeom prst="rect">
            <a:avLst/>
          </a:prstGeom>
        </p:spPr>
        <p:txBody>
          <a:bodyPr wrap="square">
            <a:spAutoFit/>
          </a:bodyPr>
          <a:lstStyle/>
          <a:p>
            <a:r>
              <a:rPr lang="zh-CN" altLang="en-US" dirty="0"/>
              <a:t>有时我们要处理的问题输入是一个序列，输出是一个单独的值，此时通常在最后的一个序列上进行输出变换，其建模如下所示：</a:t>
            </a:r>
            <a:endParaRPr lang="en-US" altLang="zh-CN" dirty="0"/>
          </a:p>
          <a:p>
            <a:endParaRPr lang="en-US" dirty="0"/>
          </a:p>
        </p:txBody>
      </p:sp>
      <p:pic>
        <p:nvPicPr>
          <p:cNvPr id="5" name="Content Placeholder 3">
            <a:extLst>
              <a:ext uri="{FF2B5EF4-FFF2-40B4-BE49-F238E27FC236}">
                <a16:creationId xmlns:a16="http://schemas.microsoft.com/office/drawing/2014/main" id="{DCCDFFC6-E0FC-420A-9C38-6D0E02E70447}"/>
              </a:ext>
            </a:extLst>
          </p:cNvPr>
          <p:cNvPicPr>
            <a:picLocks noGrp="1" noChangeAspect="1"/>
          </p:cNvPicPr>
          <p:nvPr>
            <p:ph idx="1"/>
          </p:nvPr>
        </p:nvPicPr>
        <p:blipFill>
          <a:blip r:embed="rId2"/>
          <a:stretch>
            <a:fillRect/>
          </a:stretch>
        </p:blipFill>
        <p:spPr>
          <a:xfrm>
            <a:off x="4169766" y="2895600"/>
            <a:ext cx="4974234" cy="3409950"/>
          </a:xfrm>
          <a:prstGeom prst="rect">
            <a:avLst/>
          </a:prstGeom>
        </p:spPr>
      </p:pic>
      <p:sp>
        <p:nvSpPr>
          <p:cNvPr id="6" name="TextBox 5">
            <a:extLst>
              <a:ext uri="{FF2B5EF4-FFF2-40B4-BE49-F238E27FC236}">
                <a16:creationId xmlns:a16="http://schemas.microsoft.com/office/drawing/2014/main" id="{43C7A61B-A65E-4096-93D0-5937B18FA9FD}"/>
              </a:ext>
            </a:extLst>
          </p:cNvPr>
          <p:cNvSpPr txBox="1"/>
          <p:nvPr/>
        </p:nvSpPr>
        <p:spPr>
          <a:xfrm>
            <a:off x="0" y="3198168"/>
            <a:ext cx="2057400" cy="2862322"/>
          </a:xfrm>
          <a:prstGeom prst="rect">
            <a:avLst/>
          </a:prstGeom>
          <a:noFill/>
        </p:spPr>
        <p:txBody>
          <a:bodyPr wrap="square" rtlCol="0">
            <a:spAutoFit/>
          </a:bodyPr>
          <a:lstStyle/>
          <a:p>
            <a:r>
              <a:rPr lang="zh-CN" altLang="en-US" dirty="0"/>
              <a:t>“这个产品我用了两天就坏了”</a:t>
            </a:r>
            <a:endParaRPr lang="en-US" altLang="zh-CN" dirty="0"/>
          </a:p>
          <a:p>
            <a:endParaRPr lang="en-US" altLang="zh-CN" dirty="0"/>
          </a:p>
          <a:p>
            <a:r>
              <a:rPr lang="zh-CN" altLang="en-US" dirty="0"/>
              <a:t>“不适配我的设备”</a:t>
            </a:r>
            <a:endParaRPr lang="en-US" altLang="zh-CN" dirty="0"/>
          </a:p>
          <a:p>
            <a:endParaRPr lang="en-US" dirty="0"/>
          </a:p>
          <a:p>
            <a:r>
              <a:rPr lang="zh-CN" altLang="en-US" dirty="0"/>
              <a:t>“效果很好”</a:t>
            </a:r>
            <a:endParaRPr lang="en-US" altLang="zh-CN" dirty="0"/>
          </a:p>
          <a:p>
            <a:endParaRPr lang="en-US" dirty="0"/>
          </a:p>
          <a:p>
            <a:r>
              <a:rPr lang="zh-CN" altLang="en-US" dirty="0"/>
              <a:t>“客服态度很差，最可怕的是，用了两天居然裂开了”</a:t>
            </a:r>
            <a:endParaRPr lang="en-US" dirty="0"/>
          </a:p>
        </p:txBody>
      </p:sp>
      <p:sp>
        <p:nvSpPr>
          <p:cNvPr id="7" name="TextBox 6">
            <a:extLst>
              <a:ext uri="{FF2B5EF4-FFF2-40B4-BE49-F238E27FC236}">
                <a16:creationId xmlns:a16="http://schemas.microsoft.com/office/drawing/2014/main" id="{58A1E878-95FC-42A5-8E48-3AE55F48AE3E}"/>
              </a:ext>
            </a:extLst>
          </p:cNvPr>
          <p:cNvSpPr txBox="1"/>
          <p:nvPr/>
        </p:nvSpPr>
        <p:spPr>
          <a:xfrm>
            <a:off x="2438400" y="3213408"/>
            <a:ext cx="975360" cy="2862322"/>
          </a:xfrm>
          <a:prstGeom prst="rect">
            <a:avLst/>
          </a:prstGeom>
          <a:noFill/>
        </p:spPr>
        <p:txBody>
          <a:bodyPr wrap="square" rtlCol="0">
            <a:spAutoFit/>
          </a:bodyPr>
          <a:lstStyle/>
          <a:p>
            <a:r>
              <a:rPr lang="zh-CN" altLang="en-US" dirty="0"/>
              <a:t>踩</a:t>
            </a:r>
            <a:endParaRPr lang="en-US" altLang="zh-CN" dirty="0"/>
          </a:p>
          <a:p>
            <a:endParaRPr lang="en-US" altLang="zh-CN" dirty="0"/>
          </a:p>
          <a:p>
            <a:endParaRPr lang="en-US" altLang="zh-CN" dirty="0"/>
          </a:p>
          <a:p>
            <a:r>
              <a:rPr lang="zh-CN" altLang="en-US" dirty="0"/>
              <a:t>踩</a:t>
            </a:r>
            <a:endParaRPr lang="en-US" altLang="zh-CN" dirty="0"/>
          </a:p>
          <a:p>
            <a:endParaRPr lang="en-US" altLang="zh-CN" dirty="0"/>
          </a:p>
          <a:p>
            <a:endParaRPr lang="en-US" altLang="zh-CN" dirty="0"/>
          </a:p>
          <a:p>
            <a:r>
              <a:rPr lang="zh-CN" altLang="en-US" dirty="0"/>
              <a:t>赞</a:t>
            </a:r>
            <a:endParaRPr lang="en-US" altLang="zh-CN" dirty="0"/>
          </a:p>
          <a:p>
            <a:endParaRPr lang="en-US" altLang="zh-CN" dirty="0"/>
          </a:p>
          <a:p>
            <a:endParaRPr lang="en-US" altLang="zh-CN" dirty="0"/>
          </a:p>
          <a:p>
            <a:r>
              <a:rPr lang="zh-CN" altLang="en-US" dirty="0"/>
              <a:t>踩</a:t>
            </a:r>
            <a:endParaRPr lang="en-US" altLang="zh-CN" dirty="0"/>
          </a:p>
        </p:txBody>
      </p:sp>
      <p:sp>
        <p:nvSpPr>
          <p:cNvPr id="8" name="TextBox 7">
            <a:extLst>
              <a:ext uri="{FF2B5EF4-FFF2-40B4-BE49-F238E27FC236}">
                <a16:creationId xmlns:a16="http://schemas.microsoft.com/office/drawing/2014/main" id="{D6AA618A-40AF-4C0A-AEC2-4D9818098E24}"/>
              </a:ext>
            </a:extLst>
          </p:cNvPr>
          <p:cNvSpPr txBox="1"/>
          <p:nvPr/>
        </p:nvSpPr>
        <p:spPr>
          <a:xfrm>
            <a:off x="472869" y="2757533"/>
            <a:ext cx="2765501" cy="369332"/>
          </a:xfrm>
          <a:prstGeom prst="rect">
            <a:avLst/>
          </a:prstGeom>
          <a:noFill/>
        </p:spPr>
        <p:txBody>
          <a:bodyPr wrap="none" rtlCol="0">
            <a:spAutoFit/>
          </a:bodyPr>
          <a:lstStyle/>
          <a:p>
            <a:r>
              <a:rPr lang="zh-CN" altLang="en-US" b="1" dirty="0"/>
              <a:t>输入                    预测输出</a:t>
            </a:r>
            <a:endParaRPr lang="en-US" b="1" dirty="0"/>
          </a:p>
        </p:txBody>
      </p:sp>
    </p:spTree>
    <p:extLst>
      <p:ext uri="{BB962C8B-B14F-4D97-AF65-F5344CB8AC3E}">
        <p14:creationId xmlns:p14="http://schemas.microsoft.com/office/powerpoint/2010/main" val="41465743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62000"/>
            <a:ext cx="6176865" cy="990600"/>
          </a:xfrm>
        </p:spPr>
        <p:txBody>
          <a:bodyPr>
            <a:normAutofit fontScale="90000"/>
          </a:bodyPr>
          <a:lstStyle/>
          <a:p>
            <a:r>
              <a:rPr lang="en-US" sz="4400" b="1" dirty="0">
                <a:solidFill>
                  <a:srgbClr val="0000FF"/>
                </a:solidFill>
                <a:latin typeface="Calibri"/>
                <a:cs typeface="Calibri"/>
              </a:rPr>
              <a:t>RNN </a:t>
            </a:r>
            <a:r>
              <a:rPr lang="en-US" altLang="zh-CN" sz="4400" b="1" dirty="0">
                <a:solidFill>
                  <a:srgbClr val="0000FF"/>
                </a:solidFill>
                <a:latin typeface="Calibri"/>
                <a:cs typeface="Calibri"/>
              </a:rPr>
              <a:t>output  RNN</a:t>
            </a:r>
            <a:r>
              <a:rPr lang="zh-CN" altLang="en-US" sz="4400" b="1" dirty="0">
                <a:solidFill>
                  <a:srgbClr val="0000FF"/>
                </a:solidFill>
                <a:latin typeface="Calibri"/>
                <a:cs typeface="Calibri"/>
              </a:rPr>
              <a:t>的输出</a:t>
            </a:r>
            <a:br>
              <a:rPr lang="en-US" altLang="zh-CN" sz="4400" b="1" dirty="0">
                <a:solidFill>
                  <a:srgbClr val="0000FF"/>
                </a:solidFill>
                <a:latin typeface="Calibri"/>
                <a:cs typeface="Calibri"/>
              </a:rPr>
            </a:br>
            <a:r>
              <a:rPr lang="en-US" b="1" dirty="0">
                <a:solidFill>
                  <a:srgbClr val="0000FF"/>
                </a:solidFill>
              </a:rPr>
              <a:t>Encoder-Decoder</a:t>
            </a:r>
            <a:r>
              <a:rPr lang="zh-CN" altLang="en-US" b="1" dirty="0">
                <a:solidFill>
                  <a:srgbClr val="0000FF"/>
                </a:solidFill>
              </a:rPr>
              <a:t>结构</a:t>
            </a:r>
            <a:br>
              <a:rPr lang="zh-CN" altLang="en-US" b="1" dirty="0"/>
            </a:br>
            <a:endParaRPr lang="en-US" sz="4400" b="1" dirty="0">
              <a:solidFill>
                <a:srgbClr val="0000FF"/>
              </a:solidFill>
              <a:latin typeface="Calibri"/>
              <a:cs typeface="Calibri"/>
            </a:endParaRPr>
          </a:p>
        </p:txBody>
      </p:sp>
      <p:sp>
        <p:nvSpPr>
          <p:cNvPr id="4" name="Rectangle 3">
            <a:extLst>
              <a:ext uri="{FF2B5EF4-FFF2-40B4-BE49-F238E27FC236}">
                <a16:creationId xmlns:a16="http://schemas.microsoft.com/office/drawing/2014/main" id="{DA851961-4CA9-4C5B-9AA5-BD30470CC28A}"/>
              </a:ext>
            </a:extLst>
          </p:cNvPr>
          <p:cNvSpPr/>
          <p:nvPr/>
        </p:nvSpPr>
        <p:spPr>
          <a:xfrm>
            <a:off x="338235" y="1501140"/>
            <a:ext cx="6022755" cy="923330"/>
          </a:xfrm>
          <a:prstGeom prst="rect">
            <a:avLst/>
          </a:prstGeom>
        </p:spPr>
        <p:txBody>
          <a:bodyPr wrap="square">
            <a:spAutoFit/>
          </a:bodyPr>
          <a:lstStyle/>
          <a:p>
            <a:r>
              <a:rPr lang="zh-CN" altLang="en-US" dirty="0"/>
              <a:t>原始的</a:t>
            </a:r>
            <a:r>
              <a:rPr lang="en-US" dirty="0"/>
              <a:t>sequence-to-sequence</a:t>
            </a:r>
            <a:r>
              <a:rPr lang="zh-CN" altLang="en-US" dirty="0"/>
              <a:t>结构的</a:t>
            </a:r>
            <a:r>
              <a:rPr lang="en-US" dirty="0"/>
              <a:t>RNN</a:t>
            </a:r>
            <a:r>
              <a:rPr lang="zh-CN" altLang="en-US" dirty="0"/>
              <a:t>要求序列等长，然而我们遇到的大部分问题序列都是不等长的，如机器翻译中，源语言和目标语言的句子往往并没有相同的长度</a:t>
            </a:r>
            <a:r>
              <a:rPr lang="en-US" altLang="zh-CN" dirty="0"/>
              <a:t>:</a:t>
            </a:r>
            <a:endParaRPr lang="en-US" dirty="0"/>
          </a:p>
        </p:txBody>
      </p:sp>
      <p:pic>
        <p:nvPicPr>
          <p:cNvPr id="10" name="Content Placeholder 9">
            <a:extLst>
              <a:ext uri="{FF2B5EF4-FFF2-40B4-BE49-F238E27FC236}">
                <a16:creationId xmlns:a16="http://schemas.microsoft.com/office/drawing/2014/main" id="{4FA368FB-D668-4DE6-9852-F78DCAC2CF82}"/>
              </a:ext>
            </a:extLst>
          </p:cNvPr>
          <p:cNvPicPr>
            <a:picLocks noGrp="1" noChangeAspect="1"/>
          </p:cNvPicPr>
          <p:nvPr>
            <p:ph idx="1"/>
          </p:nvPr>
        </p:nvPicPr>
        <p:blipFill>
          <a:blip r:embed="rId2"/>
          <a:stretch>
            <a:fillRect/>
          </a:stretch>
        </p:blipFill>
        <p:spPr>
          <a:xfrm>
            <a:off x="3468296" y="3458171"/>
            <a:ext cx="5569538" cy="3219235"/>
          </a:xfrm>
          <a:prstGeom prst="rect">
            <a:avLst/>
          </a:prstGeom>
        </p:spPr>
      </p:pic>
      <p:sp>
        <p:nvSpPr>
          <p:cNvPr id="11" name="Rectangle 10">
            <a:extLst>
              <a:ext uri="{FF2B5EF4-FFF2-40B4-BE49-F238E27FC236}">
                <a16:creationId xmlns:a16="http://schemas.microsoft.com/office/drawing/2014/main" id="{0CFA318A-E14B-4F2E-8A66-4B26FB98FC90}"/>
              </a:ext>
            </a:extLst>
          </p:cNvPr>
          <p:cNvSpPr/>
          <p:nvPr/>
        </p:nvSpPr>
        <p:spPr>
          <a:xfrm>
            <a:off x="228600" y="2667000"/>
            <a:ext cx="4572000" cy="2031325"/>
          </a:xfrm>
          <a:prstGeom prst="rect">
            <a:avLst/>
          </a:prstGeom>
        </p:spPr>
        <p:txBody>
          <a:bodyPr>
            <a:spAutoFit/>
          </a:bodyPr>
          <a:lstStyle/>
          <a:p>
            <a:r>
              <a:rPr lang="zh-CN" altLang="en-US" b="1" dirty="0">
                <a:solidFill>
                  <a:srgbClr val="24292E"/>
                </a:solidFill>
                <a:latin typeface="-apple-system"/>
              </a:rPr>
              <a:t>步骤一</a:t>
            </a:r>
            <a:r>
              <a:rPr lang="zh-CN" altLang="en-US" dirty="0">
                <a:solidFill>
                  <a:srgbClr val="24292E"/>
                </a:solidFill>
                <a:latin typeface="-apple-system"/>
              </a:rPr>
              <a:t>：将输入数据编码成一个上下文向量</a:t>
            </a:r>
            <a:r>
              <a:rPr lang="en-US" altLang="zh-CN" dirty="0">
                <a:solidFill>
                  <a:srgbClr val="24292E"/>
                </a:solidFill>
                <a:latin typeface="-apple-system"/>
              </a:rPr>
              <a:t>C, </a:t>
            </a:r>
            <a:r>
              <a:rPr lang="zh-CN" altLang="en-US" dirty="0">
                <a:solidFill>
                  <a:srgbClr val="24292E"/>
                </a:solidFill>
                <a:latin typeface="-apple-system"/>
              </a:rPr>
              <a:t>这部分称为</a:t>
            </a:r>
            <a:r>
              <a:rPr lang="en-US" altLang="zh-CN" dirty="0">
                <a:solidFill>
                  <a:srgbClr val="24292E"/>
                </a:solidFill>
                <a:latin typeface="-apple-system"/>
              </a:rPr>
              <a:t>Encoder</a:t>
            </a:r>
            <a:r>
              <a:rPr lang="zh-CN" altLang="en-US" dirty="0">
                <a:solidFill>
                  <a:srgbClr val="24292E"/>
                </a:solidFill>
                <a:latin typeface="-apple-system"/>
              </a:rPr>
              <a:t>。</a:t>
            </a:r>
            <a:endParaRPr lang="en-US" altLang="zh-CN" dirty="0">
              <a:solidFill>
                <a:srgbClr val="24292E"/>
              </a:solidFill>
              <a:latin typeface="-apple-system"/>
            </a:endParaRPr>
          </a:p>
          <a:p>
            <a:endParaRPr lang="en-US" altLang="zh-CN" dirty="0">
              <a:solidFill>
                <a:srgbClr val="24292E"/>
              </a:solidFill>
              <a:latin typeface="-apple-system"/>
            </a:endParaRPr>
          </a:p>
          <a:p>
            <a:r>
              <a:rPr lang="zh-CN" altLang="en-US" dirty="0">
                <a:solidFill>
                  <a:srgbClr val="24292E"/>
                </a:solidFill>
                <a:latin typeface="-apple-system"/>
              </a:rPr>
              <a:t>有多种方式，最简单的方法就是把</a:t>
            </a:r>
            <a:r>
              <a:rPr lang="en-US" altLang="zh-CN" dirty="0">
                <a:solidFill>
                  <a:srgbClr val="24292E"/>
                </a:solidFill>
                <a:latin typeface="-apple-system"/>
              </a:rPr>
              <a:t>Encoder</a:t>
            </a:r>
            <a:r>
              <a:rPr lang="zh-CN" altLang="en-US" dirty="0">
                <a:solidFill>
                  <a:srgbClr val="24292E"/>
                </a:solidFill>
                <a:latin typeface="-apple-system"/>
              </a:rPr>
              <a:t>的最后一个隐状态赋值给</a:t>
            </a:r>
            <a:r>
              <a:rPr lang="en-US" altLang="zh-CN" dirty="0">
                <a:solidFill>
                  <a:srgbClr val="24292E"/>
                </a:solidFill>
                <a:latin typeface="-apple-system"/>
              </a:rPr>
              <a:t>C</a:t>
            </a:r>
            <a:r>
              <a:rPr lang="zh-CN" altLang="en-US" dirty="0">
                <a:solidFill>
                  <a:srgbClr val="24292E"/>
                </a:solidFill>
                <a:latin typeface="-apple-system"/>
              </a:rPr>
              <a:t>，</a:t>
            </a:r>
            <a:endParaRPr lang="en-US" altLang="zh-CN" dirty="0">
              <a:solidFill>
                <a:srgbClr val="24292E"/>
              </a:solidFill>
              <a:latin typeface="-apple-system"/>
            </a:endParaRPr>
          </a:p>
          <a:p>
            <a:r>
              <a:rPr lang="zh-CN" altLang="en-US" dirty="0">
                <a:solidFill>
                  <a:srgbClr val="24292E"/>
                </a:solidFill>
                <a:latin typeface="-apple-system"/>
              </a:rPr>
              <a:t>还可以对最后的隐状态做一个变换得到</a:t>
            </a:r>
            <a:r>
              <a:rPr lang="en-US" altLang="zh-CN" dirty="0">
                <a:solidFill>
                  <a:srgbClr val="24292E"/>
                </a:solidFill>
                <a:latin typeface="-apple-system"/>
              </a:rPr>
              <a:t>C</a:t>
            </a:r>
            <a:r>
              <a:rPr lang="zh-CN" altLang="en-US" dirty="0">
                <a:solidFill>
                  <a:srgbClr val="24292E"/>
                </a:solidFill>
                <a:latin typeface="-apple-system"/>
              </a:rPr>
              <a:t>，也可以对所有的隐状态做变换：</a:t>
            </a:r>
            <a:endParaRPr lang="en-US" dirty="0"/>
          </a:p>
        </p:txBody>
      </p:sp>
    </p:spTree>
    <p:extLst>
      <p:ext uri="{BB962C8B-B14F-4D97-AF65-F5344CB8AC3E}">
        <p14:creationId xmlns:p14="http://schemas.microsoft.com/office/powerpoint/2010/main" val="5220070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https://miro.medium.com/max/828/1*p2yXhtxmYflEUrTC1rCoUA.png">
            <a:extLst>
              <a:ext uri="{FF2B5EF4-FFF2-40B4-BE49-F238E27FC236}">
                <a16:creationId xmlns:a16="http://schemas.microsoft.com/office/drawing/2014/main" id="{8D0ECA6A-16B8-4590-A475-C967DD79E8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2514600"/>
            <a:ext cx="5003659" cy="44958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https://miro.medium.com/max/1420/1*0f8r3Vd-i4ueYND1CUrhMA.png">
            <a:extLst>
              <a:ext uri="{FF2B5EF4-FFF2-40B4-BE49-F238E27FC236}">
                <a16:creationId xmlns:a16="http://schemas.microsoft.com/office/drawing/2014/main" id="{0C49E5F4-0C70-4C49-9A95-56EA6F667368}"/>
              </a:ext>
            </a:extLst>
          </p:cNvPr>
          <p:cNvPicPr>
            <a:picLocks noGrp="1" noChangeAspect="1" noChangeArrowheads="1"/>
          </p:cNvPicPr>
          <p:nvPr>
            <p:ph idx="1"/>
          </p:nvPr>
        </p:nvPicPr>
        <p:blipFill>
          <a:blip r:embed="rId4" cstate="print">
            <a:extLst>
              <a:ext uri="{28A0092B-C50C-407E-A947-70E740481C1C}">
                <a14:useLocalDpi xmlns:a14="http://schemas.microsoft.com/office/drawing/2010/main" val="0"/>
              </a:ext>
            </a:extLst>
          </a:blip>
          <a:srcRect/>
          <a:stretch>
            <a:fillRect/>
          </a:stretch>
        </p:blipFill>
        <p:spPr bwMode="auto">
          <a:xfrm>
            <a:off x="5012537" y="1752600"/>
            <a:ext cx="4073563" cy="24384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410200" y="4724400"/>
            <a:ext cx="184667" cy="2193293"/>
          </a:xfrm>
          <a:prstGeom prst="rect">
            <a:avLst/>
          </a:prstGeom>
          <a:noFill/>
        </p:spPr>
        <p:txBody>
          <a:bodyPr wrap="none" rtlCol="0">
            <a:spAutoFit/>
          </a:bodyPr>
          <a:lstStyle/>
          <a:p>
            <a:r>
              <a:rPr lang="zh-CN" altLang="en-US" dirty="0"/>
              <a:t>前面所有时刻输入的的信息权重比 会加在</a:t>
            </a:r>
            <a:r>
              <a:rPr lang="en-US" altLang="zh-CN" dirty="0" err="1"/>
              <a:t>tn</a:t>
            </a:r>
            <a:r>
              <a:rPr lang="zh-CN" altLang="en-US" dirty="0"/>
              <a:t>时刻的输出 </a:t>
            </a:r>
            <a:endParaRPr lang="en-US" dirty="0"/>
          </a:p>
        </p:txBody>
      </p:sp>
      <p:sp>
        <p:nvSpPr>
          <p:cNvPr id="5" name="Rectangle 4"/>
          <p:cNvSpPr/>
          <p:nvPr/>
        </p:nvSpPr>
        <p:spPr>
          <a:xfrm>
            <a:off x="246355" y="1005882"/>
            <a:ext cx="4985904" cy="2193293"/>
          </a:xfrm>
          <a:prstGeom prst="rect">
            <a:avLst/>
          </a:prstGeom>
        </p:spPr>
        <p:txBody>
          <a:bodyPr wrap="square">
            <a:spAutoFit/>
          </a:bodyPr>
          <a:lstStyle/>
          <a:p>
            <a:r>
              <a:rPr lang="en-US" dirty="0"/>
              <a:t>前面所有时刻输入的的信息权重比 </a:t>
            </a:r>
            <a:r>
              <a:rPr lang="en-US" dirty="0" err="1"/>
              <a:t>会加在tn时刻的输出</a:t>
            </a:r>
            <a:r>
              <a:rPr lang="en-US" dirty="0"/>
              <a:t> </a:t>
            </a:r>
          </a:p>
        </p:txBody>
      </p:sp>
      <p:sp>
        <p:nvSpPr>
          <p:cNvPr id="7" name="TextBox 6"/>
          <p:cNvSpPr txBox="1"/>
          <p:nvPr/>
        </p:nvSpPr>
        <p:spPr>
          <a:xfrm>
            <a:off x="0" y="835199"/>
            <a:ext cx="6781800" cy="954107"/>
          </a:xfrm>
          <a:prstGeom prst="rect">
            <a:avLst/>
          </a:prstGeom>
          <a:noFill/>
        </p:spPr>
        <p:txBody>
          <a:bodyPr wrap="square" rtlCol="0">
            <a:spAutoFit/>
          </a:bodyPr>
          <a:lstStyle/>
          <a:p>
            <a:r>
              <a:rPr lang="en-US" altLang="zh-CN" sz="2800" dirty="0">
                <a:solidFill>
                  <a:srgbClr val="0000FF"/>
                </a:solidFill>
                <a:latin typeface="Arial" panose="020B0604020202020204" pitchFamily="34" charset="0"/>
                <a:cs typeface="Arial" panose="020B0604020202020204" pitchFamily="34" charset="0"/>
              </a:rPr>
              <a:t>LSTM -</a:t>
            </a:r>
            <a:r>
              <a:rPr lang="zh-CN" altLang="en-US" sz="2800" dirty="0">
                <a:solidFill>
                  <a:srgbClr val="0000FF"/>
                </a:solidFill>
                <a:latin typeface="Arial" panose="020B0604020202020204" pitchFamily="34" charset="0"/>
                <a:cs typeface="Arial" panose="020B0604020202020204" pitchFamily="34" charset="0"/>
              </a:rPr>
              <a:t>前面所有时刻输入的的信息权重比 会加在</a:t>
            </a:r>
            <a:r>
              <a:rPr lang="en-US" altLang="zh-CN" sz="2800" dirty="0" err="1">
                <a:solidFill>
                  <a:srgbClr val="0000FF"/>
                </a:solidFill>
                <a:latin typeface="Arial" panose="020B0604020202020204" pitchFamily="34" charset="0"/>
                <a:cs typeface="Arial" panose="020B0604020202020204" pitchFamily="34" charset="0"/>
              </a:rPr>
              <a:t>tn</a:t>
            </a:r>
            <a:r>
              <a:rPr lang="zh-CN" altLang="en-US" sz="2800" dirty="0">
                <a:solidFill>
                  <a:srgbClr val="0000FF"/>
                </a:solidFill>
                <a:latin typeface="Arial" panose="020B0604020202020204" pitchFamily="34" charset="0"/>
                <a:cs typeface="Arial" panose="020B0604020202020204" pitchFamily="34" charset="0"/>
              </a:rPr>
              <a:t>时刻的输出  </a:t>
            </a:r>
            <a:endParaRPr lang="en-US" sz="2800" dirty="0">
              <a:solidFill>
                <a:srgbClr val="0000FF"/>
              </a:solidFill>
              <a:latin typeface="Arial" panose="020B0604020202020204" pitchFamily="34" charset="0"/>
              <a:cs typeface="Arial" panose="020B0604020202020204" pitchFamily="34" charset="0"/>
            </a:endParaRPr>
          </a:p>
        </p:txBody>
      </p:sp>
      <p:sp>
        <p:nvSpPr>
          <p:cNvPr id="8" name="Rectangle 7"/>
          <p:cNvSpPr/>
          <p:nvPr/>
        </p:nvSpPr>
        <p:spPr>
          <a:xfrm>
            <a:off x="5266290" y="5220881"/>
            <a:ext cx="4572000" cy="1200329"/>
          </a:xfrm>
          <a:prstGeom prst="rect">
            <a:avLst/>
          </a:prstGeom>
        </p:spPr>
        <p:txBody>
          <a:bodyPr>
            <a:spAutoFit/>
          </a:bodyPr>
          <a:lstStyle/>
          <a:p>
            <a:r>
              <a:rPr lang="en-US" dirty="0">
                <a:hlinkClick r:id="rId5"/>
              </a:rPr>
              <a:t>https://medium.com/deep-math-machine-learning-ai/chapter-10-1-deepnlp-lstm-long-short-term-memory-networks-with-math-21477f8e4235</a:t>
            </a:r>
            <a:endParaRPr lang="en-US" dirty="0"/>
          </a:p>
        </p:txBody>
      </p:sp>
    </p:spTree>
    <p:extLst>
      <p:ext uri="{BB962C8B-B14F-4D97-AF65-F5344CB8AC3E}">
        <p14:creationId xmlns:p14="http://schemas.microsoft.com/office/powerpoint/2010/main" val="6115040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76E68-82F8-468A-80AC-DDA610EF2BC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3953D87-AB35-44BA-892C-582A78DA598C}"/>
              </a:ext>
            </a:extLst>
          </p:cNvPr>
          <p:cNvSpPr>
            <a:spLocks noGrp="1"/>
          </p:cNvSpPr>
          <p:nvPr>
            <p:ph idx="1"/>
          </p:nvPr>
        </p:nvSpPr>
        <p:spPr>
          <a:xfrm>
            <a:off x="457200" y="2249424"/>
            <a:ext cx="8686800" cy="4325112"/>
          </a:xfrm>
        </p:spPr>
        <p:txBody>
          <a:bodyPr/>
          <a:lstStyle/>
          <a:p>
            <a:r>
              <a:rPr lang="en-US" altLang="zh-CN" dirty="0"/>
              <a:t>Sample size - Batch – Epoch – Iteration</a:t>
            </a:r>
          </a:p>
          <a:p>
            <a:pPr lvl="1"/>
            <a:r>
              <a:rPr lang="en-US" altLang="zh-CN" dirty="0"/>
              <a:t>Sample size = Batch * iteration = 1 epoch = 1 training</a:t>
            </a:r>
          </a:p>
          <a:p>
            <a:endParaRPr lang="en-US" altLang="zh-CN" dirty="0"/>
          </a:p>
          <a:p>
            <a:r>
              <a:rPr lang="zh-CN" altLang="en-US" dirty="0"/>
              <a:t>比如对于一个有 </a:t>
            </a:r>
            <a:r>
              <a:rPr lang="en-US" altLang="zh-CN" dirty="0"/>
              <a:t>2000 </a:t>
            </a:r>
            <a:r>
              <a:rPr lang="zh-CN" altLang="en-US" dirty="0"/>
              <a:t>个训练样本的数据集。将 </a:t>
            </a:r>
            <a:r>
              <a:rPr lang="en-US" altLang="zh-CN" dirty="0"/>
              <a:t>2000 </a:t>
            </a:r>
            <a:r>
              <a:rPr lang="zh-CN" altLang="en-US" dirty="0"/>
              <a:t>个样本分成大小为 </a:t>
            </a:r>
            <a:r>
              <a:rPr lang="en-US" altLang="zh-CN" dirty="0"/>
              <a:t>500 </a:t>
            </a:r>
            <a:r>
              <a:rPr lang="zh-CN" altLang="en-US" dirty="0"/>
              <a:t>的 </a:t>
            </a:r>
            <a:r>
              <a:rPr lang="en-US" altLang="zh-CN" dirty="0"/>
              <a:t>batch</a:t>
            </a:r>
            <a:r>
              <a:rPr lang="zh-CN" altLang="en-US" dirty="0"/>
              <a:t>，那么完成一个 </a:t>
            </a:r>
            <a:r>
              <a:rPr lang="en-US" altLang="zh-CN" dirty="0"/>
              <a:t>epoch </a:t>
            </a:r>
            <a:r>
              <a:rPr lang="zh-CN" altLang="en-US" dirty="0"/>
              <a:t>需要 </a:t>
            </a:r>
            <a:r>
              <a:rPr lang="en-US" altLang="zh-CN" dirty="0"/>
              <a:t>4 </a:t>
            </a:r>
            <a:r>
              <a:rPr lang="zh-CN" altLang="en-US" dirty="0"/>
              <a:t>个 </a:t>
            </a:r>
            <a:r>
              <a:rPr lang="en-US" altLang="zh-CN" dirty="0"/>
              <a:t>iteration</a:t>
            </a:r>
            <a:endParaRPr lang="en-US" altLang="zh-CN" dirty="0">
              <a:solidFill>
                <a:srgbClr val="FF0000"/>
              </a:solidFill>
            </a:endParaRPr>
          </a:p>
        </p:txBody>
      </p:sp>
      <p:pic>
        <p:nvPicPr>
          <p:cNvPr id="6" name="Picture 5">
            <a:extLst>
              <a:ext uri="{FF2B5EF4-FFF2-40B4-BE49-F238E27FC236}">
                <a16:creationId xmlns:a16="http://schemas.microsoft.com/office/drawing/2014/main" id="{36D7A12E-4460-4CD8-B5F1-71E55A0D8ED4}"/>
              </a:ext>
            </a:extLst>
          </p:cNvPr>
          <p:cNvPicPr>
            <a:picLocks noChangeAspect="1"/>
          </p:cNvPicPr>
          <p:nvPr/>
        </p:nvPicPr>
        <p:blipFill>
          <a:blip r:embed="rId2"/>
          <a:stretch>
            <a:fillRect/>
          </a:stretch>
        </p:blipFill>
        <p:spPr>
          <a:xfrm>
            <a:off x="457200" y="868489"/>
            <a:ext cx="9924435" cy="1083301"/>
          </a:xfrm>
          <a:prstGeom prst="rect">
            <a:avLst/>
          </a:prstGeom>
        </p:spPr>
      </p:pic>
      <p:sp>
        <p:nvSpPr>
          <p:cNvPr id="7" name="Rectangle 6">
            <a:extLst>
              <a:ext uri="{FF2B5EF4-FFF2-40B4-BE49-F238E27FC236}">
                <a16:creationId xmlns:a16="http://schemas.microsoft.com/office/drawing/2014/main" id="{57B7BC06-95FC-4671-B1B9-AF8A6F3CF96E}"/>
              </a:ext>
            </a:extLst>
          </p:cNvPr>
          <p:cNvSpPr/>
          <p:nvPr/>
        </p:nvSpPr>
        <p:spPr>
          <a:xfrm>
            <a:off x="914400" y="367200"/>
            <a:ext cx="3048000" cy="461665"/>
          </a:xfrm>
          <a:prstGeom prst="rect">
            <a:avLst/>
          </a:prstGeom>
        </p:spPr>
        <p:txBody>
          <a:bodyPr wrap="square">
            <a:spAutoFit/>
          </a:bodyPr>
          <a:lstStyle/>
          <a:p>
            <a:r>
              <a:rPr lang="en-US" altLang="zh-CN" sz="2400" b="1" dirty="0">
                <a:solidFill>
                  <a:srgbClr val="0000FF"/>
                </a:solidFill>
                <a:latin typeface="Arial" charset="0"/>
                <a:ea typeface="Arial" charset="0"/>
                <a:cs typeface="Arial" charset="0"/>
              </a:rPr>
              <a:t>Batch Epochs</a:t>
            </a:r>
            <a:endParaRPr lang="en-US" sz="2400" dirty="0"/>
          </a:p>
        </p:txBody>
      </p:sp>
    </p:spTree>
    <p:extLst>
      <p:ext uri="{BB962C8B-B14F-4D97-AF65-F5344CB8AC3E}">
        <p14:creationId xmlns:p14="http://schemas.microsoft.com/office/powerpoint/2010/main" val="21050096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30B8C-E79D-4CC2-BC21-4D1F7C168D85}"/>
              </a:ext>
            </a:extLst>
          </p:cNvPr>
          <p:cNvSpPr>
            <a:spLocks noGrp="1"/>
          </p:cNvSpPr>
          <p:nvPr>
            <p:ph type="title"/>
          </p:nvPr>
        </p:nvSpPr>
        <p:spPr>
          <a:xfrm>
            <a:off x="76200" y="457200"/>
            <a:ext cx="8229600" cy="1066800"/>
          </a:xfrm>
        </p:spPr>
        <p:txBody>
          <a:bodyPr/>
          <a:lstStyle/>
          <a:p>
            <a:r>
              <a:rPr lang="en-US" dirty="0">
                <a:solidFill>
                  <a:srgbClr val="0000FF"/>
                </a:solidFill>
              </a:rPr>
              <a:t>Dropout </a:t>
            </a:r>
            <a:r>
              <a:rPr lang="zh-CN" altLang="en-US" dirty="0">
                <a:solidFill>
                  <a:srgbClr val="0000FF"/>
                </a:solidFill>
              </a:rPr>
              <a:t>层</a:t>
            </a:r>
            <a:endParaRPr lang="en-US" dirty="0">
              <a:solidFill>
                <a:srgbClr val="0000FF"/>
              </a:solidFill>
            </a:endParaRPr>
          </a:p>
        </p:txBody>
      </p:sp>
      <p:pic>
        <p:nvPicPr>
          <p:cNvPr id="4" name="Content Placeholder 3">
            <a:extLst>
              <a:ext uri="{FF2B5EF4-FFF2-40B4-BE49-F238E27FC236}">
                <a16:creationId xmlns:a16="http://schemas.microsoft.com/office/drawing/2014/main" id="{8A12EF3C-AF5E-43FB-AC2B-264C2E1B8240}"/>
              </a:ext>
            </a:extLst>
          </p:cNvPr>
          <p:cNvPicPr>
            <a:picLocks noGrp="1" noChangeAspect="1"/>
          </p:cNvPicPr>
          <p:nvPr>
            <p:ph idx="1"/>
          </p:nvPr>
        </p:nvPicPr>
        <p:blipFill>
          <a:blip r:embed="rId2"/>
          <a:stretch>
            <a:fillRect/>
          </a:stretch>
        </p:blipFill>
        <p:spPr>
          <a:xfrm>
            <a:off x="3062287" y="609600"/>
            <a:ext cx="3019425" cy="1552575"/>
          </a:xfrm>
          <a:prstGeom prst="rect">
            <a:avLst/>
          </a:prstGeom>
        </p:spPr>
      </p:pic>
      <p:sp>
        <p:nvSpPr>
          <p:cNvPr id="5" name="Rectangle 4">
            <a:extLst>
              <a:ext uri="{FF2B5EF4-FFF2-40B4-BE49-F238E27FC236}">
                <a16:creationId xmlns:a16="http://schemas.microsoft.com/office/drawing/2014/main" id="{00DF4094-8EE9-4EEF-B187-36D55841E919}"/>
              </a:ext>
            </a:extLst>
          </p:cNvPr>
          <p:cNvSpPr/>
          <p:nvPr/>
        </p:nvSpPr>
        <p:spPr>
          <a:xfrm>
            <a:off x="685800" y="2301219"/>
            <a:ext cx="7924800" cy="369332"/>
          </a:xfrm>
          <a:prstGeom prst="rect">
            <a:avLst/>
          </a:prstGeom>
        </p:spPr>
        <p:txBody>
          <a:bodyPr wrap="square">
            <a:spAutoFit/>
          </a:bodyPr>
          <a:lstStyle/>
          <a:p>
            <a:r>
              <a:rPr lang="en-US" b="1" dirty="0" err="1">
                <a:solidFill>
                  <a:srgbClr val="333333"/>
                </a:solidFill>
                <a:latin typeface="Consolas" panose="020B0609020204030204" pitchFamily="49" charset="0"/>
              </a:rPr>
              <a:t>keras.layers.core.Dropout</a:t>
            </a:r>
            <a:r>
              <a:rPr lang="en-US" b="1" dirty="0">
                <a:solidFill>
                  <a:srgbClr val="333333"/>
                </a:solidFill>
                <a:latin typeface="Consolas" panose="020B0609020204030204" pitchFamily="49" charset="0"/>
              </a:rPr>
              <a:t>(rate, </a:t>
            </a:r>
            <a:r>
              <a:rPr lang="en-US" b="1" dirty="0" err="1">
                <a:solidFill>
                  <a:srgbClr val="333333"/>
                </a:solidFill>
                <a:latin typeface="Consolas" panose="020B0609020204030204" pitchFamily="49" charset="0"/>
              </a:rPr>
              <a:t>noise_shape</a:t>
            </a:r>
            <a:r>
              <a:rPr lang="en-US" b="1" dirty="0">
                <a:solidFill>
                  <a:srgbClr val="333333"/>
                </a:solidFill>
                <a:latin typeface="Consolas" panose="020B0609020204030204" pitchFamily="49" charset="0"/>
              </a:rPr>
              <a:t>=None, seed=None)</a:t>
            </a:r>
            <a:endParaRPr lang="en-US" b="1" dirty="0"/>
          </a:p>
        </p:txBody>
      </p:sp>
      <p:pic>
        <p:nvPicPr>
          <p:cNvPr id="3" name="Picture 2">
            <a:extLst>
              <a:ext uri="{FF2B5EF4-FFF2-40B4-BE49-F238E27FC236}">
                <a16:creationId xmlns:a16="http://schemas.microsoft.com/office/drawing/2014/main" id="{BCA3D977-BF17-487A-8BB1-05114BFEBE44}"/>
              </a:ext>
            </a:extLst>
          </p:cNvPr>
          <p:cNvPicPr>
            <a:picLocks noChangeAspect="1"/>
          </p:cNvPicPr>
          <p:nvPr/>
        </p:nvPicPr>
        <p:blipFill>
          <a:blip r:embed="rId3"/>
          <a:stretch>
            <a:fillRect/>
          </a:stretch>
        </p:blipFill>
        <p:spPr>
          <a:xfrm>
            <a:off x="1524000" y="2809595"/>
            <a:ext cx="5867400" cy="3695489"/>
          </a:xfrm>
          <a:prstGeom prst="rect">
            <a:avLst/>
          </a:prstGeom>
        </p:spPr>
      </p:pic>
    </p:spTree>
    <p:extLst>
      <p:ext uri="{BB962C8B-B14F-4D97-AF65-F5344CB8AC3E}">
        <p14:creationId xmlns:p14="http://schemas.microsoft.com/office/powerpoint/2010/main" val="5785434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30B8C-E79D-4CC2-BC21-4D1F7C168D85}"/>
              </a:ext>
            </a:extLst>
          </p:cNvPr>
          <p:cNvSpPr>
            <a:spLocks noGrp="1"/>
          </p:cNvSpPr>
          <p:nvPr>
            <p:ph type="title"/>
          </p:nvPr>
        </p:nvSpPr>
        <p:spPr>
          <a:xfrm>
            <a:off x="76200" y="457200"/>
            <a:ext cx="8229600" cy="1066800"/>
          </a:xfrm>
        </p:spPr>
        <p:txBody>
          <a:bodyPr/>
          <a:lstStyle/>
          <a:p>
            <a:r>
              <a:rPr lang="en-US" dirty="0">
                <a:solidFill>
                  <a:srgbClr val="0000FF"/>
                </a:solidFill>
              </a:rPr>
              <a:t>Dropout </a:t>
            </a:r>
            <a:r>
              <a:rPr lang="zh-CN" altLang="en-US" dirty="0">
                <a:solidFill>
                  <a:srgbClr val="0000FF"/>
                </a:solidFill>
              </a:rPr>
              <a:t>层</a:t>
            </a:r>
            <a:endParaRPr lang="en-US" dirty="0">
              <a:solidFill>
                <a:srgbClr val="0000FF"/>
              </a:solidFill>
            </a:endParaRPr>
          </a:p>
        </p:txBody>
      </p:sp>
      <p:pic>
        <p:nvPicPr>
          <p:cNvPr id="4" name="Content Placeholder 3">
            <a:extLst>
              <a:ext uri="{FF2B5EF4-FFF2-40B4-BE49-F238E27FC236}">
                <a16:creationId xmlns:a16="http://schemas.microsoft.com/office/drawing/2014/main" id="{8A12EF3C-AF5E-43FB-AC2B-264C2E1B8240}"/>
              </a:ext>
            </a:extLst>
          </p:cNvPr>
          <p:cNvPicPr>
            <a:picLocks noGrp="1" noChangeAspect="1"/>
          </p:cNvPicPr>
          <p:nvPr>
            <p:ph idx="1"/>
          </p:nvPr>
        </p:nvPicPr>
        <p:blipFill>
          <a:blip r:embed="rId2"/>
          <a:stretch>
            <a:fillRect/>
          </a:stretch>
        </p:blipFill>
        <p:spPr>
          <a:xfrm>
            <a:off x="3062287" y="609600"/>
            <a:ext cx="3019425" cy="1552575"/>
          </a:xfrm>
          <a:prstGeom prst="rect">
            <a:avLst/>
          </a:prstGeom>
        </p:spPr>
      </p:pic>
      <p:sp>
        <p:nvSpPr>
          <p:cNvPr id="8" name="Rectangle 7">
            <a:extLst>
              <a:ext uri="{FF2B5EF4-FFF2-40B4-BE49-F238E27FC236}">
                <a16:creationId xmlns:a16="http://schemas.microsoft.com/office/drawing/2014/main" id="{B95670A2-202F-4E09-AA04-FA8F072897D2}"/>
              </a:ext>
            </a:extLst>
          </p:cNvPr>
          <p:cNvSpPr/>
          <p:nvPr/>
        </p:nvSpPr>
        <p:spPr>
          <a:xfrm>
            <a:off x="228600" y="2438400"/>
            <a:ext cx="3772571" cy="369332"/>
          </a:xfrm>
          <a:prstGeom prst="rect">
            <a:avLst/>
          </a:prstGeom>
        </p:spPr>
        <p:txBody>
          <a:bodyPr wrap="none">
            <a:spAutoFit/>
          </a:bodyPr>
          <a:lstStyle/>
          <a:p>
            <a:r>
              <a:rPr lang="zh-CN" altLang="en-US" b="1" dirty="0">
                <a:solidFill>
                  <a:srgbClr val="1A1A1A"/>
                </a:solidFill>
                <a:latin typeface="-apple-system"/>
              </a:rPr>
              <a:t>为什么说</a:t>
            </a:r>
            <a:r>
              <a:rPr lang="en-US" altLang="zh-CN" b="1" dirty="0">
                <a:solidFill>
                  <a:srgbClr val="1A1A1A"/>
                </a:solidFill>
                <a:latin typeface="-apple-system"/>
              </a:rPr>
              <a:t>Dropout</a:t>
            </a:r>
            <a:r>
              <a:rPr lang="zh-CN" altLang="en-US" b="1" dirty="0">
                <a:solidFill>
                  <a:srgbClr val="1A1A1A"/>
                </a:solidFill>
                <a:latin typeface="-apple-system"/>
              </a:rPr>
              <a:t>可以解决过拟合？</a:t>
            </a:r>
            <a:endParaRPr lang="zh-CN" altLang="en-US" b="1" i="0" dirty="0">
              <a:solidFill>
                <a:srgbClr val="1A1A1A"/>
              </a:solidFill>
              <a:effectLst/>
              <a:latin typeface="-apple-system"/>
            </a:endParaRPr>
          </a:p>
        </p:txBody>
      </p:sp>
      <p:sp>
        <p:nvSpPr>
          <p:cNvPr id="9" name="Rectangle 8">
            <a:extLst>
              <a:ext uri="{FF2B5EF4-FFF2-40B4-BE49-F238E27FC236}">
                <a16:creationId xmlns:a16="http://schemas.microsoft.com/office/drawing/2014/main" id="{4B669823-7F56-4C41-BAE8-1B6C745D194F}"/>
              </a:ext>
            </a:extLst>
          </p:cNvPr>
          <p:cNvSpPr/>
          <p:nvPr/>
        </p:nvSpPr>
        <p:spPr>
          <a:xfrm>
            <a:off x="210788" y="2995549"/>
            <a:ext cx="8534400" cy="1477328"/>
          </a:xfrm>
          <a:prstGeom prst="rect">
            <a:avLst/>
          </a:prstGeom>
        </p:spPr>
        <p:txBody>
          <a:bodyPr wrap="square">
            <a:spAutoFit/>
          </a:bodyPr>
          <a:lstStyle/>
          <a:p>
            <a:pPr marL="285750" indent="-285750">
              <a:buFont typeface="Arial" panose="020B0604020202020204" pitchFamily="34" charset="0"/>
              <a:buChar char="•"/>
            </a:pPr>
            <a:r>
              <a:rPr lang="zh-CN" altLang="en-US" b="1" dirty="0">
                <a:solidFill>
                  <a:srgbClr val="1A1A1A"/>
                </a:solidFill>
                <a:latin typeface="-apple-system"/>
              </a:rPr>
              <a:t>取平均的作用</a:t>
            </a:r>
            <a:endParaRPr lang="en-US" altLang="zh-CN" b="1" dirty="0">
              <a:solidFill>
                <a:srgbClr val="1A1A1A"/>
              </a:solidFill>
              <a:latin typeface="-apple-system"/>
            </a:endParaRPr>
          </a:p>
          <a:p>
            <a:pPr marL="742950" lvl="1" indent="-285750">
              <a:buFont typeface="Arial" panose="020B0604020202020204" pitchFamily="34" charset="0"/>
              <a:buChar char="•"/>
            </a:pPr>
            <a:r>
              <a:rPr lang="en-US" altLang="zh-CN" dirty="0"/>
              <a:t>dropout</a:t>
            </a:r>
            <a:r>
              <a:rPr lang="zh-CN" altLang="en-US" dirty="0"/>
              <a:t>掉不同的隐藏神经元就类似在训练不同的网络，随机删掉一半隐藏神经元导致网络结构已经不同，整个</a:t>
            </a:r>
            <a:r>
              <a:rPr lang="en-US" altLang="zh-CN" dirty="0"/>
              <a:t>dropout</a:t>
            </a:r>
            <a:r>
              <a:rPr lang="zh-CN" altLang="en-US" dirty="0"/>
              <a:t>过程就相当于对很多个不同的神经网络取平均。而不同的网络产生不同的过拟合，一些互为“反向”的拟合相互抵消就可以达到整体上减少过拟合</a:t>
            </a:r>
            <a:endParaRPr lang="en-US" dirty="0"/>
          </a:p>
        </p:txBody>
      </p:sp>
      <p:sp>
        <p:nvSpPr>
          <p:cNvPr id="10" name="Rectangle 9">
            <a:extLst>
              <a:ext uri="{FF2B5EF4-FFF2-40B4-BE49-F238E27FC236}">
                <a16:creationId xmlns:a16="http://schemas.microsoft.com/office/drawing/2014/main" id="{8F506D5D-DACB-4F65-99DC-BDE6055B771E}"/>
              </a:ext>
            </a:extLst>
          </p:cNvPr>
          <p:cNvSpPr/>
          <p:nvPr/>
        </p:nvSpPr>
        <p:spPr>
          <a:xfrm>
            <a:off x="219694" y="4695826"/>
            <a:ext cx="8686800" cy="1477328"/>
          </a:xfrm>
          <a:prstGeom prst="rect">
            <a:avLst/>
          </a:prstGeom>
        </p:spPr>
        <p:txBody>
          <a:bodyPr wrap="square">
            <a:spAutoFit/>
          </a:bodyPr>
          <a:lstStyle/>
          <a:p>
            <a:pPr marL="285750" indent="-285750">
              <a:buFont typeface="Arial" panose="020B0604020202020204" pitchFamily="34" charset="0"/>
              <a:buChar char="•"/>
            </a:pPr>
            <a:r>
              <a:rPr lang="zh-CN" altLang="en-US" b="1" dirty="0">
                <a:solidFill>
                  <a:srgbClr val="1A1A1A"/>
                </a:solidFill>
                <a:latin typeface="-apple-system"/>
              </a:rPr>
              <a:t>减少神经元之间复杂的共适应关系</a:t>
            </a:r>
            <a:endParaRPr lang="en-US" altLang="zh-CN" b="1" dirty="0">
              <a:solidFill>
                <a:srgbClr val="1A1A1A"/>
              </a:solidFill>
              <a:latin typeface="-apple-system"/>
            </a:endParaRPr>
          </a:p>
          <a:p>
            <a:pPr marL="742950" lvl="1" indent="-285750">
              <a:buFont typeface="Arial" panose="020B0604020202020204" pitchFamily="34" charset="0"/>
              <a:buChar char="•"/>
            </a:pPr>
            <a:r>
              <a:rPr lang="zh-CN" altLang="en-US" dirty="0"/>
              <a:t> 因为</a:t>
            </a:r>
            <a:r>
              <a:rPr lang="en-US" altLang="zh-CN" dirty="0"/>
              <a:t>dropout</a:t>
            </a:r>
            <a:r>
              <a:rPr lang="zh-CN" altLang="en-US" dirty="0"/>
              <a:t>程序导致两个神经元不一定每次都在一个</a:t>
            </a:r>
            <a:r>
              <a:rPr lang="en-US" altLang="zh-CN" dirty="0"/>
              <a:t>dropout</a:t>
            </a:r>
            <a:r>
              <a:rPr lang="zh-CN" altLang="en-US" dirty="0"/>
              <a:t>网络中出现。这样权值的更新不再依赖于有固定关系的隐含节点的共同作用，阻止了某些特征仅仅在其它特定特征下才有效果的情况 。迫使网络去学习更加鲁棒的特征 ，这些特征在其它的神经元的随机子集中也存在。</a:t>
            </a:r>
            <a:r>
              <a:rPr lang="en-US" b="1" dirty="0">
                <a:solidFill>
                  <a:srgbClr val="1A1A1A"/>
                </a:solidFill>
                <a:latin typeface="-apple-system"/>
              </a:rPr>
              <a:t>	</a:t>
            </a:r>
            <a:endParaRPr lang="en-US" dirty="0"/>
          </a:p>
        </p:txBody>
      </p:sp>
    </p:spTree>
    <p:extLst>
      <p:ext uri="{BB962C8B-B14F-4D97-AF65-F5344CB8AC3E}">
        <p14:creationId xmlns:p14="http://schemas.microsoft.com/office/powerpoint/2010/main" val="40984812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 name="Picture 73"/>
          <p:cNvPicPr>
            <a:picLocks noChangeAspect="1"/>
          </p:cNvPicPr>
          <p:nvPr/>
        </p:nvPicPr>
        <p:blipFill>
          <a:blip r:embed="rId2"/>
          <a:stretch>
            <a:fillRect/>
          </a:stretch>
        </p:blipFill>
        <p:spPr>
          <a:xfrm>
            <a:off x="0" y="1624320"/>
            <a:ext cx="9144000" cy="5391020"/>
          </a:xfrm>
          <a:prstGeom prst="rect">
            <a:avLst/>
          </a:prstGeom>
        </p:spPr>
      </p:pic>
      <p:pic>
        <p:nvPicPr>
          <p:cNvPr id="75" name="Picture 74"/>
          <p:cNvPicPr>
            <a:picLocks noChangeAspect="1"/>
          </p:cNvPicPr>
          <p:nvPr/>
        </p:nvPicPr>
        <p:blipFill>
          <a:blip r:embed="rId3"/>
          <a:stretch>
            <a:fillRect/>
          </a:stretch>
        </p:blipFill>
        <p:spPr>
          <a:xfrm>
            <a:off x="6172200" y="457200"/>
            <a:ext cx="2252384" cy="1179820"/>
          </a:xfrm>
          <a:prstGeom prst="rect">
            <a:avLst/>
          </a:prstGeom>
        </p:spPr>
      </p:pic>
      <p:sp>
        <p:nvSpPr>
          <p:cNvPr id="5" name="標題 1"/>
          <p:cNvSpPr txBox="1">
            <a:spLocks/>
          </p:cNvSpPr>
          <p:nvPr/>
        </p:nvSpPr>
        <p:spPr>
          <a:xfrm>
            <a:off x="546100" y="762000"/>
            <a:ext cx="8229600" cy="1066800"/>
          </a:xfrm>
          <a:prstGeom prst="rect">
            <a:avLst/>
          </a:prstGeom>
        </p:spPr>
        <p:txBody>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altLang="zh-TW" b="1">
                <a:solidFill>
                  <a:srgbClr val="0000FF"/>
                </a:solidFill>
                <a:latin typeface="Arial" charset="0"/>
                <a:ea typeface="Arial" charset="0"/>
                <a:cs typeface="Arial" charset="0"/>
              </a:rPr>
              <a:t>Batch normalization</a:t>
            </a:r>
            <a:endParaRPr lang="zh-TW" altLang="en-US" b="1" dirty="0">
              <a:solidFill>
                <a:srgbClr val="0000FF"/>
              </a:solidFill>
              <a:latin typeface="Arial" charset="0"/>
              <a:ea typeface="Arial" charset="0"/>
              <a:cs typeface="Arial" charset="0"/>
            </a:endParaRPr>
          </a:p>
        </p:txBody>
      </p:sp>
    </p:spTree>
    <p:extLst>
      <p:ext uri="{BB962C8B-B14F-4D97-AF65-F5344CB8AC3E}">
        <p14:creationId xmlns:p14="http://schemas.microsoft.com/office/powerpoint/2010/main" val="19318190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F70F7-247A-4731-AA48-97C875394BC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CF5790B-89A3-4BE7-AD63-D6121294379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406275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F7C68-4F67-49D0-92F5-5730FEAEB7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C5D8E6B-6031-4FD7-8C87-FDF225E71620}"/>
              </a:ext>
            </a:extLst>
          </p:cNvPr>
          <p:cNvSpPr>
            <a:spLocks noGrp="1"/>
          </p:cNvSpPr>
          <p:nvPr>
            <p:ph idx="1"/>
          </p:nvPr>
        </p:nvSpPr>
        <p:spPr/>
        <p:txBody>
          <a:bodyPr/>
          <a:lstStyle/>
          <a:p>
            <a:endParaRPr lang="en-US"/>
          </a:p>
        </p:txBody>
      </p:sp>
      <p:pic>
        <p:nvPicPr>
          <p:cNvPr id="1026" name="Picture 2" descr="https://camo.githubusercontent.com/0906527190a6b253bef3e81607c7cf0289c173a4/687474703a2f2f73392e7069636f66696c652e636f6d2f66696c652f383333383232373633342f776f726b666c6f772e706e67">
            <a:extLst>
              <a:ext uri="{FF2B5EF4-FFF2-40B4-BE49-F238E27FC236}">
                <a16:creationId xmlns:a16="http://schemas.microsoft.com/office/drawing/2014/main" id="{6FF2B6AA-F357-4011-A667-314E426239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11438"/>
            <a:ext cx="9144000" cy="1633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49252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F7C68-4F67-49D0-92F5-5730FEAEB7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C5D8E6B-6031-4FD7-8C87-FDF225E71620}"/>
              </a:ext>
            </a:extLst>
          </p:cNvPr>
          <p:cNvSpPr>
            <a:spLocks noGrp="1"/>
          </p:cNvSpPr>
          <p:nvPr>
            <p:ph idx="1"/>
          </p:nvPr>
        </p:nvSpPr>
        <p:spPr/>
        <p:txBody>
          <a:bodyPr/>
          <a:lstStyle/>
          <a:p>
            <a:endParaRPr lang="en-US" dirty="0"/>
          </a:p>
        </p:txBody>
      </p:sp>
      <p:pic>
        <p:nvPicPr>
          <p:cNvPr id="1026" name="Picture 2" descr="https://camo.githubusercontent.com/0906527190a6b253bef3e81607c7cf0289c173a4/687474703a2f2f73392e7069636f66696c652e636f6d2f66696c652f383333383232373633342f776f726b666c6f772e706e67">
            <a:extLst>
              <a:ext uri="{FF2B5EF4-FFF2-40B4-BE49-F238E27FC236}">
                <a16:creationId xmlns:a16="http://schemas.microsoft.com/office/drawing/2014/main" id="{6FF2B6AA-F357-4011-A667-314E426239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11438"/>
            <a:ext cx="9144000" cy="163353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64EF8CA7-5A4C-4E86-A49F-FABED325E12E}"/>
              </a:ext>
            </a:extLst>
          </p:cNvPr>
          <p:cNvSpPr/>
          <p:nvPr/>
        </p:nvSpPr>
        <p:spPr>
          <a:xfrm>
            <a:off x="0" y="2743200"/>
            <a:ext cx="2286000" cy="1633537"/>
          </a:xfrm>
          <a:prstGeom prst="rect">
            <a:avLst/>
          </a:prstGeom>
          <a:noFill/>
          <a:ln>
            <a:solidFill>
              <a:srgbClr val="FF0000"/>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907444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内容占位符 2" descr="Getting Started With MachineLearning (all in one)_V0.91_页面_066.jpg">
            <a:extLst>
              <a:ext uri="{FF2B5EF4-FFF2-40B4-BE49-F238E27FC236}">
                <a16:creationId xmlns:a16="http://schemas.microsoft.com/office/drawing/2014/main" id="{E58ED1CB-02B1-425B-A711-7074EF5D6E3E}"/>
              </a:ext>
            </a:extLst>
          </p:cNvPr>
          <p:cNvPicPr>
            <a:picLocks noGrp="1" noChangeAspect="1"/>
          </p:cNvPicPr>
          <p:nvPr>
            <p:ph/>
          </p:nvPr>
        </p:nvPicPr>
        <p:blipFill>
          <a:blip r:embed="rId2" cstate="print">
            <a:extLst>
              <a:ext uri="{28A0092B-C50C-407E-A947-70E740481C1C}">
                <a14:useLocalDpi xmlns:a14="http://schemas.microsoft.com/office/drawing/2010/main" val="0"/>
              </a:ext>
            </a:extLst>
          </a:blip>
          <a:srcRect/>
          <a:stretch>
            <a:fillRect/>
          </a:stretch>
        </p:blipFill>
        <p:spPr>
          <a:xfrm>
            <a:off x="381000" y="990600"/>
            <a:ext cx="8669867" cy="4876800"/>
          </a:xfrm>
        </p:spPr>
      </p:pic>
      <p:sp>
        <p:nvSpPr>
          <p:cNvPr id="2" name="TextBox 1">
            <a:extLst>
              <a:ext uri="{FF2B5EF4-FFF2-40B4-BE49-F238E27FC236}">
                <a16:creationId xmlns:a16="http://schemas.microsoft.com/office/drawing/2014/main" id="{316E0C92-94C7-4C18-9075-EE40DB059AA8}"/>
              </a:ext>
            </a:extLst>
          </p:cNvPr>
          <p:cNvSpPr txBox="1"/>
          <p:nvPr/>
        </p:nvSpPr>
        <p:spPr>
          <a:xfrm>
            <a:off x="6477000" y="2667000"/>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10E92A93-5695-45B2-8878-C6C475407ABD}"/>
              </a:ext>
            </a:extLst>
          </p:cNvPr>
          <p:cNvSpPr txBox="1"/>
          <p:nvPr/>
        </p:nvSpPr>
        <p:spPr>
          <a:xfrm>
            <a:off x="1447800" y="1676400"/>
            <a:ext cx="1107996" cy="369332"/>
          </a:xfrm>
          <a:prstGeom prst="rect">
            <a:avLst/>
          </a:prstGeom>
          <a:noFill/>
        </p:spPr>
        <p:txBody>
          <a:bodyPr wrap="none" rtlCol="0">
            <a:spAutoFit/>
          </a:bodyPr>
          <a:lstStyle/>
          <a:p>
            <a:r>
              <a:rPr lang="zh-CN" altLang="en-US" dirty="0"/>
              <a:t>数据清理</a:t>
            </a:r>
            <a:endParaRPr lang="en-US" dirty="0"/>
          </a:p>
        </p:txBody>
      </p:sp>
      <p:sp>
        <p:nvSpPr>
          <p:cNvPr id="7" name="TextBox 6">
            <a:extLst>
              <a:ext uri="{FF2B5EF4-FFF2-40B4-BE49-F238E27FC236}">
                <a16:creationId xmlns:a16="http://schemas.microsoft.com/office/drawing/2014/main" id="{11D49BE3-9FDA-472F-8423-76D57358A495}"/>
              </a:ext>
            </a:extLst>
          </p:cNvPr>
          <p:cNvSpPr txBox="1"/>
          <p:nvPr/>
        </p:nvSpPr>
        <p:spPr>
          <a:xfrm>
            <a:off x="6477000" y="1639669"/>
            <a:ext cx="1338828" cy="369332"/>
          </a:xfrm>
          <a:prstGeom prst="rect">
            <a:avLst/>
          </a:prstGeom>
          <a:noFill/>
        </p:spPr>
        <p:txBody>
          <a:bodyPr wrap="none" rtlCol="0">
            <a:spAutoFit/>
          </a:bodyPr>
          <a:lstStyle/>
          <a:p>
            <a:r>
              <a:rPr lang="zh-CN" altLang="en-US" dirty="0"/>
              <a:t>数据标准化</a:t>
            </a:r>
            <a:endParaRPr lang="en-US" dirty="0"/>
          </a:p>
        </p:txBody>
      </p:sp>
      <p:sp>
        <p:nvSpPr>
          <p:cNvPr id="8" name="TextBox 7">
            <a:extLst>
              <a:ext uri="{FF2B5EF4-FFF2-40B4-BE49-F238E27FC236}">
                <a16:creationId xmlns:a16="http://schemas.microsoft.com/office/drawing/2014/main" id="{D2485F38-8EE8-4B5F-B012-78602B82C23D}"/>
              </a:ext>
            </a:extLst>
          </p:cNvPr>
          <p:cNvSpPr txBox="1"/>
          <p:nvPr/>
        </p:nvSpPr>
        <p:spPr>
          <a:xfrm>
            <a:off x="1332384" y="3244334"/>
            <a:ext cx="1107996" cy="369332"/>
          </a:xfrm>
          <a:prstGeom prst="rect">
            <a:avLst/>
          </a:prstGeom>
          <a:noFill/>
        </p:spPr>
        <p:txBody>
          <a:bodyPr wrap="none" rtlCol="0">
            <a:spAutoFit/>
          </a:bodyPr>
          <a:lstStyle/>
          <a:p>
            <a:r>
              <a:rPr lang="zh-CN" altLang="en-US" dirty="0"/>
              <a:t>数据缩减</a:t>
            </a:r>
            <a:endParaRPr lang="en-US" dirty="0"/>
          </a:p>
        </p:txBody>
      </p:sp>
      <p:sp>
        <p:nvSpPr>
          <p:cNvPr id="9" name="TextBox 8">
            <a:extLst>
              <a:ext uri="{FF2B5EF4-FFF2-40B4-BE49-F238E27FC236}">
                <a16:creationId xmlns:a16="http://schemas.microsoft.com/office/drawing/2014/main" id="{43C6464A-EFDD-4A7F-B54E-363EBE37F2C9}"/>
              </a:ext>
            </a:extLst>
          </p:cNvPr>
          <p:cNvSpPr txBox="1"/>
          <p:nvPr/>
        </p:nvSpPr>
        <p:spPr>
          <a:xfrm>
            <a:off x="4114800" y="4267200"/>
            <a:ext cx="1107996" cy="369332"/>
          </a:xfrm>
          <a:prstGeom prst="rect">
            <a:avLst/>
          </a:prstGeom>
          <a:noFill/>
        </p:spPr>
        <p:txBody>
          <a:bodyPr wrap="none" rtlCol="0">
            <a:spAutoFit/>
          </a:bodyPr>
          <a:lstStyle/>
          <a:p>
            <a:r>
              <a:rPr lang="zh-CN" altLang="en-US" dirty="0"/>
              <a:t>文本清理</a:t>
            </a:r>
            <a:endParaRPr lang="en-US" dirty="0"/>
          </a:p>
        </p:txBody>
      </p:sp>
      <p:sp>
        <p:nvSpPr>
          <p:cNvPr id="10" name="TextBox 9">
            <a:extLst>
              <a:ext uri="{FF2B5EF4-FFF2-40B4-BE49-F238E27FC236}">
                <a16:creationId xmlns:a16="http://schemas.microsoft.com/office/drawing/2014/main" id="{C63A0D79-6D12-4590-93F7-724B3885115D}"/>
              </a:ext>
            </a:extLst>
          </p:cNvPr>
          <p:cNvSpPr txBox="1"/>
          <p:nvPr/>
        </p:nvSpPr>
        <p:spPr>
          <a:xfrm>
            <a:off x="6477000" y="3320534"/>
            <a:ext cx="1338828" cy="369332"/>
          </a:xfrm>
          <a:prstGeom prst="rect">
            <a:avLst/>
          </a:prstGeom>
          <a:noFill/>
        </p:spPr>
        <p:txBody>
          <a:bodyPr wrap="none" rtlCol="0">
            <a:spAutoFit/>
          </a:bodyPr>
          <a:lstStyle/>
          <a:p>
            <a:r>
              <a:rPr lang="zh-CN" altLang="en-US" dirty="0"/>
              <a:t>数据离散化</a:t>
            </a:r>
            <a:endParaRPr lang="en-US" dirty="0"/>
          </a:p>
        </p:txBody>
      </p:sp>
    </p:spTree>
    <p:extLst>
      <p:ext uri="{BB962C8B-B14F-4D97-AF65-F5344CB8AC3E}">
        <p14:creationId xmlns:p14="http://schemas.microsoft.com/office/powerpoint/2010/main" val="30827063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camo.githubusercontent.com/82c6b61096b88bf7d92ebe8e128ab663d2560e8e/687474703a2f2f73382e7069636f66696c652e636f6d2f66696c652f383333383232373733342f50726f626c656d446566696e6174696f6e2e706e67">
            <a:extLst>
              <a:ext uri="{FF2B5EF4-FFF2-40B4-BE49-F238E27FC236}">
                <a16:creationId xmlns:a16="http://schemas.microsoft.com/office/drawing/2014/main" id="{521A947A-BF7C-4B62-94BC-E64D953FD8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769" y="1621170"/>
            <a:ext cx="3086100" cy="31289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B3C9EAD-9B1B-469C-BE83-043DEC8FD399}"/>
              </a:ext>
            </a:extLst>
          </p:cNvPr>
          <p:cNvSpPr txBox="1"/>
          <p:nvPr/>
        </p:nvSpPr>
        <p:spPr>
          <a:xfrm>
            <a:off x="5335967" y="1078476"/>
            <a:ext cx="2002471" cy="507831"/>
          </a:xfrm>
          <a:prstGeom prst="rect">
            <a:avLst/>
          </a:prstGeom>
          <a:noFill/>
        </p:spPr>
        <p:txBody>
          <a:bodyPr wrap="none" rtlCol="0">
            <a:spAutoFit/>
          </a:bodyPr>
          <a:lstStyle/>
          <a:p>
            <a:r>
              <a:rPr lang="en-US" altLang="zh-CN" sz="1350" dirty="0"/>
              <a:t>Supervised learning?</a:t>
            </a:r>
          </a:p>
          <a:p>
            <a:r>
              <a:rPr lang="en-US" altLang="zh-CN" sz="1350" dirty="0"/>
              <a:t>Unsupervised learning?</a:t>
            </a:r>
            <a:endParaRPr lang="en-US" sz="1350" dirty="0"/>
          </a:p>
        </p:txBody>
      </p:sp>
      <p:pic>
        <p:nvPicPr>
          <p:cNvPr id="2052" name="Picture 4" descr="“supervised learning unsupervised learning”的图片搜索结果">
            <a:extLst>
              <a:ext uri="{FF2B5EF4-FFF2-40B4-BE49-F238E27FC236}">
                <a16:creationId xmlns:a16="http://schemas.microsoft.com/office/drawing/2014/main" id="{956E8FB1-EBA1-4C5C-96BD-97D2032762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0310" y="1563224"/>
            <a:ext cx="2366976" cy="161322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3734747-FB3F-4E06-8508-CEDCA1AAAF8A}"/>
              </a:ext>
            </a:extLst>
          </p:cNvPr>
          <p:cNvSpPr txBox="1"/>
          <p:nvPr/>
        </p:nvSpPr>
        <p:spPr>
          <a:xfrm>
            <a:off x="5638800" y="3429000"/>
            <a:ext cx="1800493" cy="646331"/>
          </a:xfrm>
          <a:prstGeom prst="rect">
            <a:avLst/>
          </a:prstGeom>
          <a:noFill/>
        </p:spPr>
        <p:txBody>
          <a:bodyPr wrap="none" rtlCol="0">
            <a:spAutoFit/>
          </a:bodyPr>
          <a:lstStyle/>
          <a:p>
            <a:r>
              <a:rPr lang="zh-CN" altLang="en-US" dirty="0"/>
              <a:t>离散？连续？</a:t>
            </a:r>
            <a:endParaRPr lang="en-US" altLang="zh-CN" dirty="0"/>
          </a:p>
          <a:p>
            <a:r>
              <a:rPr lang="zh-CN" altLang="en-US" dirty="0"/>
              <a:t>监督？无监督？</a:t>
            </a:r>
            <a:endParaRPr lang="en-US" dirty="0"/>
          </a:p>
        </p:txBody>
      </p:sp>
      <p:sp>
        <p:nvSpPr>
          <p:cNvPr id="5" name="TextBox 4">
            <a:extLst>
              <a:ext uri="{FF2B5EF4-FFF2-40B4-BE49-F238E27FC236}">
                <a16:creationId xmlns:a16="http://schemas.microsoft.com/office/drawing/2014/main" id="{3CB3937B-5DB5-426D-9405-B0FC1738D0C1}"/>
              </a:ext>
            </a:extLst>
          </p:cNvPr>
          <p:cNvSpPr txBox="1"/>
          <p:nvPr/>
        </p:nvSpPr>
        <p:spPr>
          <a:xfrm>
            <a:off x="5105400" y="4648200"/>
            <a:ext cx="2954655" cy="369332"/>
          </a:xfrm>
          <a:prstGeom prst="rect">
            <a:avLst/>
          </a:prstGeom>
          <a:noFill/>
        </p:spPr>
        <p:txBody>
          <a:bodyPr wrap="none" rtlCol="0">
            <a:spAutoFit/>
          </a:bodyPr>
          <a:lstStyle/>
          <a:p>
            <a:r>
              <a:rPr lang="zh-CN" altLang="en-US" dirty="0"/>
              <a:t>分类？聚类？回归？降维？</a:t>
            </a:r>
            <a:endParaRPr lang="en-US" dirty="0"/>
          </a:p>
        </p:txBody>
      </p:sp>
    </p:spTree>
    <p:extLst>
      <p:ext uri="{BB962C8B-B14F-4D97-AF65-F5344CB8AC3E}">
        <p14:creationId xmlns:p14="http://schemas.microsoft.com/office/powerpoint/2010/main" val="7351678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camo.githubusercontent.com/82c6b61096b88bf7d92ebe8e128ab663d2560e8e/687474703a2f2f73382e7069636f66696c652e636f6d2f66696c652f383333383232373733342f50726f626c656d446566696e6174696f6e2e706e67">
            <a:extLst>
              <a:ext uri="{FF2B5EF4-FFF2-40B4-BE49-F238E27FC236}">
                <a16:creationId xmlns:a16="http://schemas.microsoft.com/office/drawing/2014/main" id="{521A947A-BF7C-4B62-94BC-E64D953FD8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769" y="1621170"/>
            <a:ext cx="3086100" cy="312896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EEF1C63-2909-4CE3-BD9E-0BDF468690E5}"/>
              </a:ext>
            </a:extLst>
          </p:cNvPr>
          <p:cNvSpPr txBox="1"/>
          <p:nvPr/>
        </p:nvSpPr>
        <p:spPr>
          <a:xfrm>
            <a:off x="5334000" y="609600"/>
            <a:ext cx="3048000" cy="6463308"/>
          </a:xfrm>
          <a:prstGeom prst="rect">
            <a:avLst/>
          </a:prstGeom>
          <a:noFill/>
        </p:spPr>
        <p:txBody>
          <a:bodyPr wrap="square" rtlCol="0">
            <a:spAutoFit/>
          </a:bodyPr>
          <a:lstStyle/>
          <a:p>
            <a:r>
              <a:rPr lang="zh-CN" altLang="en-US" dirty="0">
                <a:latin typeface="Arial" panose="020B0604020202020204" pitchFamily="34" charset="0"/>
                <a:cs typeface="Arial" panose="020B0604020202020204" pitchFamily="34" charset="0"/>
              </a:rPr>
              <a:t>我们的例子</a:t>
            </a:r>
            <a:r>
              <a:rPr lang="en-US" altLang="zh-CN" dirty="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MNIST </a:t>
            </a:r>
            <a:r>
              <a:rPr lang="zh-CN" altLang="en-US" dirty="0">
                <a:latin typeface="Arial" panose="020B0604020202020204" pitchFamily="34" charset="0"/>
                <a:cs typeface="Arial" panose="020B0604020202020204" pitchFamily="34" charset="0"/>
              </a:rPr>
              <a:t>手写体识别</a:t>
            </a:r>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rPr>
              <a:t>Supervised learning</a:t>
            </a:r>
          </a:p>
          <a:p>
            <a:r>
              <a:rPr lang="en-US" altLang="zh-CN" dirty="0">
                <a:latin typeface="Arial" panose="020B0604020202020204" pitchFamily="34" charset="0"/>
                <a:cs typeface="Arial" panose="020B0604020202020204" pitchFamily="34" charset="0"/>
              </a:rPr>
              <a:t>Classification</a:t>
            </a:r>
          </a:p>
          <a:p>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rPr>
              <a:t>Problem Feature:</a:t>
            </a:r>
          </a:p>
          <a:p>
            <a:r>
              <a:rPr lang="zh-CN" altLang="en-US" dirty="0">
                <a:latin typeface="Arial" panose="020B0604020202020204" pitchFamily="34" charset="0"/>
                <a:cs typeface="Arial" panose="020B0604020202020204" pitchFamily="34" charset="0"/>
              </a:rPr>
              <a:t>电子图片格式下得手写体字</a:t>
            </a:r>
            <a:endParaRPr lang="en-US" altLang="zh-CN" dirty="0">
              <a:latin typeface="Arial" panose="020B0604020202020204" pitchFamily="34" charset="0"/>
              <a:cs typeface="Arial" panose="020B0604020202020204" pitchFamily="34" charset="0"/>
            </a:endParaRPr>
          </a:p>
          <a:p>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rPr>
              <a:t>Aim:</a:t>
            </a:r>
          </a:p>
          <a:p>
            <a:r>
              <a:rPr lang="zh-CN" altLang="en-US" dirty="0">
                <a:latin typeface="Arial" panose="020B0604020202020204" pitchFamily="34" charset="0"/>
                <a:cs typeface="Arial" panose="020B0604020202020204" pitchFamily="34" charset="0"/>
              </a:rPr>
              <a:t>从手写图像的数据集中正确识别数字</a:t>
            </a:r>
            <a:endParaRPr lang="en-US" altLang="zh-CN"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Variables:</a:t>
            </a:r>
          </a:p>
          <a:p>
            <a:r>
              <a:rPr lang="en-US" altLang="zh-CN" dirty="0">
                <a:latin typeface="Arial" panose="020B0604020202020204" pitchFamily="34" charset="0"/>
                <a:cs typeface="Arial" panose="020B0604020202020204" pitchFamily="34" charset="0"/>
              </a:rPr>
              <a:t>784</a:t>
            </a:r>
            <a:r>
              <a:rPr lang="zh-CN" altLang="en-US" dirty="0">
                <a:latin typeface="Arial" panose="020B0604020202020204" pitchFamily="34" charset="0"/>
                <a:cs typeface="Arial" panose="020B0604020202020204" pitchFamily="34" charset="0"/>
              </a:rPr>
              <a:t>个像素点，每个像素点是</a:t>
            </a:r>
            <a:r>
              <a:rPr lang="en-US" altLang="zh-CN" dirty="0">
                <a:latin typeface="Arial" panose="020B0604020202020204" pitchFamily="34" charset="0"/>
                <a:cs typeface="Arial" panose="020B0604020202020204" pitchFamily="34" charset="0"/>
              </a:rPr>
              <a:t>0-255</a:t>
            </a:r>
            <a:r>
              <a:rPr lang="zh-CN" altLang="en-US" dirty="0">
                <a:latin typeface="Arial" panose="020B0604020202020204" pitchFamily="34" charset="0"/>
                <a:cs typeface="Arial" panose="020B0604020202020204" pitchFamily="34" charset="0"/>
              </a:rPr>
              <a:t>的数值，按照</a:t>
            </a:r>
            <a:r>
              <a:rPr lang="en-US" altLang="zh-CN" dirty="0">
                <a:latin typeface="Arial" panose="020B0604020202020204" pitchFamily="34" charset="0"/>
                <a:cs typeface="Arial" panose="020B0604020202020204" pitchFamily="34" charset="0"/>
              </a:rPr>
              <a:t>28</a:t>
            </a: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28</a:t>
            </a:r>
            <a:r>
              <a:rPr lang="zh-CN" altLang="en-US" dirty="0">
                <a:latin typeface="Arial" panose="020B0604020202020204" pitchFamily="34" charset="0"/>
                <a:cs typeface="Arial" panose="020B0604020202020204" pitchFamily="34" charset="0"/>
              </a:rPr>
              <a:t>排列</a:t>
            </a:r>
            <a:endParaRPr lang="en-US" altLang="zh-CN"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rPr>
              <a:t>Input/output:</a:t>
            </a:r>
          </a:p>
          <a:p>
            <a:r>
              <a:rPr lang="en-US" dirty="0">
                <a:latin typeface="Arial" panose="020B0604020202020204" pitchFamily="34" charset="0"/>
                <a:cs typeface="Arial" panose="020B0604020202020204" pitchFamily="34" charset="0"/>
              </a:rPr>
              <a:t>Train.csv </a:t>
            </a:r>
            <a:r>
              <a:rPr lang="en-US" altLang="zh-CN" dirty="0">
                <a:latin typeface="Arial" panose="020B0604020202020204" pitchFamily="34" charset="0"/>
                <a:cs typeface="Arial" panose="020B0604020202020204" pitchFamily="34" charset="0"/>
              </a:rPr>
              <a:t>n*785</a:t>
            </a:r>
            <a:r>
              <a:rPr lang="zh-CN" altLang="en-US" dirty="0">
                <a:latin typeface="Arial" panose="020B0604020202020204" pitchFamily="34" charset="0"/>
                <a:cs typeface="Arial" panose="020B0604020202020204" pitchFamily="34" charset="0"/>
              </a:rPr>
              <a:t> 其中第一列为</a:t>
            </a:r>
            <a:r>
              <a:rPr lang="en-US" altLang="zh-CN" dirty="0">
                <a:latin typeface="Arial" panose="020B0604020202020204" pitchFamily="34" charset="0"/>
                <a:cs typeface="Arial" panose="020B0604020202020204" pitchFamily="34" charset="0"/>
              </a:rPr>
              <a:t>0-9</a:t>
            </a:r>
            <a:r>
              <a:rPr lang="zh-CN" altLang="en-US" dirty="0">
                <a:latin typeface="Arial" panose="020B0604020202020204" pitchFamily="34" charset="0"/>
                <a:cs typeface="Arial" panose="020B0604020202020204" pitchFamily="34" charset="0"/>
              </a:rPr>
              <a:t>的</a:t>
            </a:r>
            <a:r>
              <a:rPr lang="en-US" altLang="zh-CN" dirty="0">
                <a:latin typeface="Arial" panose="020B0604020202020204" pitchFamily="34" charset="0"/>
                <a:cs typeface="Arial" panose="020B0604020202020204" pitchFamily="34" charset="0"/>
              </a:rPr>
              <a:t>label</a:t>
            </a:r>
          </a:p>
          <a:p>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rPr>
              <a:t>Output?</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135917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F7C68-4F67-49D0-92F5-5730FEAEB7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C5D8E6B-6031-4FD7-8C87-FDF225E71620}"/>
              </a:ext>
            </a:extLst>
          </p:cNvPr>
          <p:cNvSpPr>
            <a:spLocks noGrp="1"/>
          </p:cNvSpPr>
          <p:nvPr>
            <p:ph idx="1"/>
          </p:nvPr>
        </p:nvSpPr>
        <p:spPr/>
        <p:txBody>
          <a:bodyPr/>
          <a:lstStyle/>
          <a:p>
            <a:endParaRPr lang="en-US" dirty="0"/>
          </a:p>
        </p:txBody>
      </p:sp>
      <p:pic>
        <p:nvPicPr>
          <p:cNvPr id="1026" name="Picture 2" descr="https://camo.githubusercontent.com/0906527190a6b253bef3e81607c7cf0289c173a4/687474703a2f2f73392e7069636f66696c652e636f6d2f66696c652f383333383232373633342f776f726b666c6f772e706e67">
            <a:extLst>
              <a:ext uri="{FF2B5EF4-FFF2-40B4-BE49-F238E27FC236}">
                <a16:creationId xmlns:a16="http://schemas.microsoft.com/office/drawing/2014/main" id="{6FF2B6AA-F357-4011-A667-314E426239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11438"/>
            <a:ext cx="9144000" cy="163353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64EF8CA7-5A4C-4E86-A49F-FABED325E12E}"/>
              </a:ext>
            </a:extLst>
          </p:cNvPr>
          <p:cNvSpPr/>
          <p:nvPr/>
        </p:nvSpPr>
        <p:spPr>
          <a:xfrm>
            <a:off x="2289110" y="2748896"/>
            <a:ext cx="1139890" cy="1535703"/>
          </a:xfrm>
          <a:prstGeom prst="rect">
            <a:avLst/>
          </a:prstGeom>
          <a:noFill/>
          <a:ln>
            <a:solidFill>
              <a:srgbClr val="FF0000"/>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844420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iro.medium.com/max/1478/1*4QrLBzQUNNON6JqmZuvfVg.png">
            <a:extLst>
              <a:ext uri="{FF2B5EF4-FFF2-40B4-BE49-F238E27FC236}">
                <a16:creationId xmlns:a16="http://schemas.microsoft.com/office/drawing/2014/main" id="{66450BA2-B7A1-4224-8A74-5619A54EF9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463" y="857250"/>
            <a:ext cx="8599885"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45902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8F1CB-2077-464D-A258-92FFEEBF724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7F2A0F3-BFB3-4F05-BF3D-C65CC4A9D6B1}"/>
              </a:ext>
            </a:extLst>
          </p:cNvPr>
          <p:cNvSpPr>
            <a:spLocks noGrp="1"/>
          </p:cNvSpPr>
          <p:nvPr>
            <p:ph idx="1"/>
          </p:nvPr>
        </p:nvSpPr>
        <p:spPr/>
        <p:txBody>
          <a:bodyPr/>
          <a:lstStyle/>
          <a:p>
            <a:endParaRPr lang="en-US" dirty="0"/>
          </a:p>
        </p:txBody>
      </p:sp>
      <p:pic>
        <p:nvPicPr>
          <p:cNvPr id="4098" name="Picture 2" descr="https://camo.githubusercontent.com/ca8796e5abc4e5ad757a36e6d0fa5f3cdaece111/687474703a2f2f73382e7069636f66696c652e636f6d2f66696c652f383333383232373836382f7061636b616765732e706e67">
            <a:extLst>
              <a:ext uri="{FF2B5EF4-FFF2-40B4-BE49-F238E27FC236}">
                <a16:creationId xmlns:a16="http://schemas.microsoft.com/office/drawing/2014/main" id="{BE09F101-B908-4083-95F2-DFE9966226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1752600"/>
            <a:ext cx="4248150" cy="4276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15565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BE68E-0B12-4D99-A97E-FAAAC14B3B8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88E49AB-5E02-4C9A-8AE4-F74DCF0A0CC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BD05DA5-ED77-437B-AEDD-F2C8D5D352C0}"/>
              </a:ext>
            </a:extLst>
          </p:cNvPr>
          <p:cNvPicPr>
            <a:picLocks noChangeAspect="1"/>
          </p:cNvPicPr>
          <p:nvPr/>
        </p:nvPicPr>
        <p:blipFill>
          <a:blip r:embed="rId2"/>
          <a:stretch>
            <a:fillRect/>
          </a:stretch>
        </p:blipFill>
        <p:spPr>
          <a:xfrm>
            <a:off x="0" y="184622"/>
            <a:ext cx="9144000" cy="6488755"/>
          </a:xfrm>
          <a:prstGeom prst="rect">
            <a:avLst/>
          </a:prstGeom>
        </p:spPr>
      </p:pic>
    </p:spTree>
    <p:extLst>
      <p:ext uri="{BB962C8B-B14F-4D97-AF65-F5344CB8AC3E}">
        <p14:creationId xmlns:p14="http://schemas.microsoft.com/office/powerpoint/2010/main" val="18329275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camo.githubusercontent.com/ca8796e5abc4e5ad757a36e6d0fa5f3cdaece111/687474703a2f2f73382e7069636f66696c652e636f6d2f66696c652f383333383232373836382f7061636b616765732e706e67">
            <a:extLst>
              <a:ext uri="{FF2B5EF4-FFF2-40B4-BE49-F238E27FC236}">
                <a16:creationId xmlns:a16="http://schemas.microsoft.com/office/drawing/2014/main" id="{BE09F101-B908-4083-95F2-DFE9966226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5" y="0"/>
            <a:ext cx="2119344" cy="21336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descr="Numpy Cheat Sheet">
            <a:extLst>
              <a:ext uri="{FF2B5EF4-FFF2-40B4-BE49-F238E27FC236}">
                <a16:creationId xmlns:a16="http://schemas.microsoft.com/office/drawing/2014/main" id="{9806A8DF-09BD-4D9B-B25F-603AE82ED1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95263"/>
            <a:ext cx="9144000" cy="6467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52554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camo.githubusercontent.com/ca8796e5abc4e5ad757a36e6d0fa5f3cdaece111/687474703a2f2f73382e7069636f66696c652e636f6d2f66696c652f383333383232373836382f7061636b616765732e706e67">
            <a:extLst>
              <a:ext uri="{FF2B5EF4-FFF2-40B4-BE49-F238E27FC236}">
                <a16:creationId xmlns:a16="http://schemas.microsoft.com/office/drawing/2014/main" id="{BE09F101-B908-4083-95F2-DFE9966226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5" y="0"/>
            <a:ext cx="2119344" cy="2133600"/>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descr="Pandas Cheat Sheet">
            <a:extLst>
              <a:ext uri="{FF2B5EF4-FFF2-40B4-BE49-F238E27FC236}">
                <a16:creationId xmlns:a16="http://schemas.microsoft.com/office/drawing/2014/main" id="{8A7E569B-8AEF-4B32-A3D3-DA52B9DD77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95263"/>
            <a:ext cx="9144000" cy="6467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87909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camo.githubusercontent.com/ca8796e5abc4e5ad757a36e6d0fa5f3cdaece111/687474703a2f2f73382e7069636f66696c652e636f6d2f66696c652f383333383232373836382f7061636b616765732e706e67">
            <a:extLst>
              <a:ext uri="{FF2B5EF4-FFF2-40B4-BE49-F238E27FC236}">
                <a16:creationId xmlns:a16="http://schemas.microsoft.com/office/drawing/2014/main" id="{BE09F101-B908-4083-95F2-DFE9966226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5" y="0"/>
            <a:ext cx="2119344" cy="2133600"/>
          </a:xfrm>
          <a:prstGeom prst="rect">
            <a:avLst/>
          </a:prstGeom>
          <a:noFill/>
          <a:extLst>
            <a:ext uri="{909E8E84-426E-40DD-AFC4-6F175D3DCCD1}">
              <a14:hiddenFill xmlns:a14="http://schemas.microsoft.com/office/drawing/2010/main">
                <a:solidFill>
                  <a:srgbClr val="FFFFFF"/>
                </a:solidFill>
              </a14:hiddenFill>
            </a:ext>
          </a:extLst>
        </p:spPr>
      </p:pic>
      <p:pic>
        <p:nvPicPr>
          <p:cNvPr id="11266" name="Picture 2" descr="Data Wrangling Cheat Sheet">
            <a:extLst>
              <a:ext uri="{FF2B5EF4-FFF2-40B4-BE49-F238E27FC236}">
                <a16:creationId xmlns:a16="http://schemas.microsoft.com/office/drawing/2014/main" id="{34369511-4C3A-443B-9E5D-5B15CB3831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 y="0"/>
            <a:ext cx="88773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6326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camo.githubusercontent.com/ca8796e5abc4e5ad757a36e6d0fa5f3cdaece111/687474703a2f2f73382e7069636f66696c652e636f6d2f66696c652f383333383232373836382f7061636b616765732e706e67">
            <a:extLst>
              <a:ext uri="{FF2B5EF4-FFF2-40B4-BE49-F238E27FC236}">
                <a16:creationId xmlns:a16="http://schemas.microsoft.com/office/drawing/2014/main" id="{BE09F101-B908-4083-95F2-DFE9966226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5" y="0"/>
            <a:ext cx="2119344" cy="2133600"/>
          </a:xfrm>
          <a:prstGeom prst="rect">
            <a:avLst/>
          </a:prstGeom>
          <a:noFill/>
          <a:extLst>
            <a:ext uri="{909E8E84-426E-40DD-AFC4-6F175D3DCCD1}">
              <a14:hiddenFill xmlns:a14="http://schemas.microsoft.com/office/drawing/2010/main">
                <a:solidFill>
                  <a:srgbClr val="FFFFFF"/>
                </a:solidFill>
              </a14:hiddenFill>
            </a:ext>
          </a:extLst>
        </p:spPr>
      </p:pic>
      <p:pic>
        <p:nvPicPr>
          <p:cNvPr id="12290" name="Picture 2" descr="Pandas Data Wrangling Cheat Sheet">
            <a:extLst>
              <a:ext uri="{FF2B5EF4-FFF2-40B4-BE49-F238E27FC236}">
                <a16:creationId xmlns:a16="http://schemas.microsoft.com/office/drawing/2014/main" id="{E8E54B65-37FC-43A6-9A7A-563603359A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 y="0"/>
            <a:ext cx="88773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571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EDD7DB-51E8-44EA-B458-2D5D7421C7C8}"/>
              </a:ext>
            </a:extLst>
          </p:cNvPr>
          <p:cNvPicPr>
            <a:picLocks noChangeAspect="1"/>
          </p:cNvPicPr>
          <p:nvPr/>
        </p:nvPicPr>
        <p:blipFill>
          <a:blip r:embed="rId2"/>
          <a:stretch>
            <a:fillRect/>
          </a:stretch>
        </p:blipFill>
        <p:spPr>
          <a:xfrm>
            <a:off x="2895600" y="2590800"/>
            <a:ext cx="5962650" cy="4057650"/>
          </a:xfrm>
          <a:prstGeom prst="rect">
            <a:avLst/>
          </a:prstGeom>
        </p:spPr>
      </p:pic>
      <p:sp>
        <p:nvSpPr>
          <p:cNvPr id="5" name="object 2">
            <a:extLst>
              <a:ext uri="{FF2B5EF4-FFF2-40B4-BE49-F238E27FC236}">
                <a16:creationId xmlns:a16="http://schemas.microsoft.com/office/drawing/2014/main" id="{DD5D86D4-4595-414E-BF60-48FED76B93FF}"/>
              </a:ext>
            </a:extLst>
          </p:cNvPr>
          <p:cNvSpPr txBox="1">
            <a:spLocks noGrp="1"/>
          </p:cNvSpPr>
          <p:nvPr>
            <p:ph type="title"/>
          </p:nvPr>
        </p:nvSpPr>
        <p:spPr>
          <a:xfrm>
            <a:off x="457200" y="855820"/>
            <a:ext cx="8229600" cy="752129"/>
          </a:xfrm>
          <a:prstGeom prst="rect">
            <a:avLst/>
          </a:prstGeom>
        </p:spPr>
        <p:txBody>
          <a:bodyPr vert="horz" wrap="square" lIns="0" tIns="13335" rIns="0" bIns="0" rtlCol="0">
            <a:spAutoFit/>
          </a:bodyPr>
          <a:lstStyle/>
          <a:p>
            <a:pPr marL="12700">
              <a:lnSpc>
                <a:spcPct val="100000"/>
              </a:lnSpc>
              <a:spcBef>
                <a:spcPts val="105"/>
              </a:spcBef>
            </a:pPr>
            <a:r>
              <a:rPr sz="2400" spc="-55" dirty="0">
                <a:solidFill>
                  <a:srgbClr val="0000FF"/>
                </a:solidFill>
              </a:rPr>
              <a:t>Raw</a:t>
            </a:r>
            <a:r>
              <a:rPr sz="2400" spc="35" dirty="0">
                <a:solidFill>
                  <a:srgbClr val="0000FF"/>
                </a:solidFill>
              </a:rPr>
              <a:t> </a:t>
            </a:r>
            <a:r>
              <a:rPr sz="2400" spc="20" dirty="0">
                <a:solidFill>
                  <a:srgbClr val="0000FF"/>
                </a:solidFill>
              </a:rPr>
              <a:t>Data</a:t>
            </a:r>
            <a:r>
              <a:rPr lang="en-US" sz="2400" spc="20" dirty="0">
                <a:solidFill>
                  <a:srgbClr val="0000FF"/>
                </a:solidFill>
              </a:rPr>
              <a:t> </a:t>
            </a:r>
            <a:r>
              <a:rPr lang="zh-CN" altLang="en-US" sz="2400" spc="20" dirty="0">
                <a:solidFill>
                  <a:srgbClr val="0000FF"/>
                </a:solidFill>
              </a:rPr>
              <a:t>原始数据</a:t>
            </a:r>
            <a:br>
              <a:rPr lang="en-US" altLang="zh-CN" sz="2400" spc="20" dirty="0">
                <a:solidFill>
                  <a:srgbClr val="0000FF"/>
                </a:solidFill>
              </a:rPr>
            </a:br>
            <a:r>
              <a:rPr lang="zh-CN" altLang="en-US" sz="2400" spc="20" dirty="0">
                <a:solidFill>
                  <a:srgbClr val="0000FF"/>
                </a:solidFill>
              </a:rPr>
              <a:t>工程目的：黑白手写体</a:t>
            </a:r>
            <a:r>
              <a:rPr lang="en-US" altLang="zh-CN" sz="2400" spc="20" dirty="0">
                <a:solidFill>
                  <a:srgbClr val="0000FF"/>
                </a:solidFill>
              </a:rPr>
              <a:t>0-9</a:t>
            </a:r>
            <a:r>
              <a:rPr lang="zh-CN" altLang="en-US" sz="2400" spc="20" dirty="0">
                <a:solidFill>
                  <a:srgbClr val="0000FF"/>
                </a:solidFill>
              </a:rPr>
              <a:t>的识别</a:t>
            </a:r>
            <a:endParaRPr sz="2400" spc="20" dirty="0">
              <a:solidFill>
                <a:srgbClr val="0000FF"/>
              </a:solidFill>
            </a:endParaRPr>
          </a:p>
        </p:txBody>
      </p:sp>
      <p:sp>
        <p:nvSpPr>
          <p:cNvPr id="6" name="TextBox 5">
            <a:extLst>
              <a:ext uri="{FF2B5EF4-FFF2-40B4-BE49-F238E27FC236}">
                <a16:creationId xmlns:a16="http://schemas.microsoft.com/office/drawing/2014/main" id="{42A13EC2-4B9C-459B-8617-314105D9FCB4}"/>
              </a:ext>
            </a:extLst>
          </p:cNvPr>
          <p:cNvSpPr txBox="1"/>
          <p:nvPr/>
        </p:nvSpPr>
        <p:spPr>
          <a:xfrm>
            <a:off x="762000" y="3429000"/>
            <a:ext cx="1981200" cy="1077218"/>
          </a:xfrm>
          <a:prstGeom prst="rect">
            <a:avLst/>
          </a:prstGeom>
          <a:noFill/>
        </p:spPr>
        <p:txBody>
          <a:bodyPr wrap="square" rtlCol="0">
            <a:spAutoFit/>
          </a:bodyPr>
          <a:lstStyle/>
          <a:p>
            <a:r>
              <a:rPr lang="zh-CN" altLang="en-US" sz="3200" dirty="0"/>
              <a:t>数据可以直接用吗？</a:t>
            </a:r>
            <a:endParaRPr lang="en-US" sz="3200" dirty="0"/>
          </a:p>
        </p:txBody>
      </p:sp>
    </p:spTree>
    <p:extLst>
      <p:ext uri="{BB962C8B-B14F-4D97-AF65-F5344CB8AC3E}">
        <p14:creationId xmlns:p14="http://schemas.microsoft.com/office/powerpoint/2010/main" val="19168311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camo.githubusercontent.com/ca8796e5abc4e5ad757a36e6d0fa5f3cdaece111/687474703a2f2f73382e7069636f66696c652e636f6d2f66696c652f383333383232373836382f7061636b616765732e706e67">
            <a:extLst>
              <a:ext uri="{FF2B5EF4-FFF2-40B4-BE49-F238E27FC236}">
                <a16:creationId xmlns:a16="http://schemas.microsoft.com/office/drawing/2014/main" id="{BE09F101-B908-4083-95F2-DFE9966226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5" y="0"/>
            <a:ext cx="2119344" cy="21336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D53A81EC-2A28-48C7-8B55-C73BDE300404}"/>
              </a:ext>
            </a:extLst>
          </p:cNvPr>
          <p:cNvPicPr>
            <a:picLocks noChangeAspect="1"/>
          </p:cNvPicPr>
          <p:nvPr/>
        </p:nvPicPr>
        <p:blipFill>
          <a:blip r:embed="rId3"/>
          <a:stretch>
            <a:fillRect/>
          </a:stretch>
        </p:blipFill>
        <p:spPr>
          <a:xfrm>
            <a:off x="0" y="220533"/>
            <a:ext cx="9144000" cy="6416933"/>
          </a:xfrm>
          <a:prstGeom prst="rect">
            <a:avLst/>
          </a:prstGeom>
        </p:spPr>
      </p:pic>
    </p:spTree>
    <p:extLst>
      <p:ext uri="{BB962C8B-B14F-4D97-AF65-F5344CB8AC3E}">
        <p14:creationId xmlns:p14="http://schemas.microsoft.com/office/powerpoint/2010/main" val="36110201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camo.githubusercontent.com/ca8796e5abc4e5ad757a36e6d0fa5f3cdaece111/687474703a2f2f73382e7069636f66696c652e636f6d2f66696c652f383333383232373836382f7061636b616765732e706e67">
            <a:extLst>
              <a:ext uri="{FF2B5EF4-FFF2-40B4-BE49-F238E27FC236}">
                <a16:creationId xmlns:a16="http://schemas.microsoft.com/office/drawing/2014/main" id="{BE09F101-B908-4083-95F2-DFE9966226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5" y="0"/>
            <a:ext cx="2119344" cy="21336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descr="Scipy Cheat Sheet">
            <a:extLst>
              <a:ext uri="{FF2B5EF4-FFF2-40B4-BE49-F238E27FC236}">
                <a16:creationId xmlns:a16="http://schemas.microsoft.com/office/drawing/2014/main" id="{56BE6B9B-FB53-4D72-AC41-50984296A4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95263"/>
            <a:ext cx="9144000" cy="6467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3142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F7C68-4F67-49D0-92F5-5730FEAEB7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C5D8E6B-6031-4FD7-8C87-FDF225E71620}"/>
              </a:ext>
            </a:extLst>
          </p:cNvPr>
          <p:cNvSpPr>
            <a:spLocks noGrp="1"/>
          </p:cNvSpPr>
          <p:nvPr>
            <p:ph idx="1"/>
          </p:nvPr>
        </p:nvSpPr>
        <p:spPr/>
        <p:txBody>
          <a:bodyPr/>
          <a:lstStyle/>
          <a:p>
            <a:endParaRPr lang="en-US" dirty="0"/>
          </a:p>
        </p:txBody>
      </p:sp>
      <p:pic>
        <p:nvPicPr>
          <p:cNvPr id="1026" name="Picture 2" descr="https://camo.githubusercontent.com/0906527190a6b253bef3e81607c7cf0289c173a4/687474703a2f2f73392e7069636f66696c652e636f6d2f66696c652f383333383232373633342f776f726b666c6f772e706e67">
            <a:extLst>
              <a:ext uri="{FF2B5EF4-FFF2-40B4-BE49-F238E27FC236}">
                <a16:creationId xmlns:a16="http://schemas.microsoft.com/office/drawing/2014/main" id="{6FF2B6AA-F357-4011-A667-314E426239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2579582"/>
            <a:ext cx="9144000" cy="163353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64EF8CA7-5A4C-4E86-A49F-FABED325E12E}"/>
              </a:ext>
            </a:extLst>
          </p:cNvPr>
          <p:cNvSpPr/>
          <p:nvPr/>
        </p:nvSpPr>
        <p:spPr>
          <a:xfrm>
            <a:off x="3433664" y="2628500"/>
            <a:ext cx="3500535" cy="1535703"/>
          </a:xfrm>
          <a:prstGeom prst="rect">
            <a:avLst/>
          </a:prstGeom>
          <a:noFill/>
          <a:ln>
            <a:solidFill>
              <a:srgbClr val="FF0000"/>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6760506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https://camo.githubusercontent.com/55d2758b86b1a96e6f81069fd45b5e3cb21a7305/687474703a2f2f73392e7069636f66696c652e636f6d2f66696c652f383333383437363133342f4544412e706e67">
            <a:extLst>
              <a:ext uri="{FF2B5EF4-FFF2-40B4-BE49-F238E27FC236}">
                <a16:creationId xmlns:a16="http://schemas.microsoft.com/office/drawing/2014/main" id="{73E86CFE-C6EA-4FE2-84BF-BD62391844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504950"/>
            <a:ext cx="4219575" cy="42100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E1201E01-0FE7-4389-BA24-B2BE57D00F15}"/>
              </a:ext>
            </a:extLst>
          </p:cNvPr>
          <p:cNvPicPr>
            <a:picLocks noChangeAspect="1"/>
          </p:cNvPicPr>
          <p:nvPr/>
        </p:nvPicPr>
        <p:blipFill>
          <a:blip r:embed="rId3"/>
          <a:stretch>
            <a:fillRect/>
          </a:stretch>
        </p:blipFill>
        <p:spPr>
          <a:xfrm>
            <a:off x="5029200" y="685800"/>
            <a:ext cx="3720807" cy="3657600"/>
          </a:xfrm>
          <a:prstGeom prst="rect">
            <a:avLst/>
          </a:prstGeom>
        </p:spPr>
      </p:pic>
      <p:pic>
        <p:nvPicPr>
          <p:cNvPr id="5" name="Picture 4">
            <a:extLst>
              <a:ext uri="{FF2B5EF4-FFF2-40B4-BE49-F238E27FC236}">
                <a16:creationId xmlns:a16="http://schemas.microsoft.com/office/drawing/2014/main" id="{1F2EEB39-B713-49BE-9AD9-83BF759E1014}"/>
              </a:ext>
            </a:extLst>
          </p:cNvPr>
          <p:cNvPicPr>
            <a:picLocks noChangeAspect="1"/>
          </p:cNvPicPr>
          <p:nvPr/>
        </p:nvPicPr>
        <p:blipFill>
          <a:blip r:embed="rId4"/>
          <a:stretch>
            <a:fillRect/>
          </a:stretch>
        </p:blipFill>
        <p:spPr>
          <a:xfrm>
            <a:off x="5257800" y="4267200"/>
            <a:ext cx="3048000" cy="2568087"/>
          </a:xfrm>
          <a:prstGeom prst="rect">
            <a:avLst/>
          </a:prstGeom>
        </p:spPr>
      </p:pic>
    </p:spTree>
    <p:extLst>
      <p:ext uri="{BB962C8B-B14F-4D97-AF65-F5344CB8AC3E}">
        <p14:creationId xmlns:p14="http://schemas.microsoft.com/office/powerpoint/2010/main" val="17274253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F7C68-4F67-49D0-92F5-5730FEAEB7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C5D8E6B-6031-4FD7-8C87-FDF225E71620}"/>
              </a:ext>
            </a:extLst>
          </p:cNvPr>
          <p:cNvSpPr>
            <a:spLocks noGrp="1"/>
          </p:cNvSpPr>
          <p:nvPr>
            <p:ph idx="1"/>
          </p:nvPr>
        </p:nvSpPr>
        <p:spPr/>
        <p:txBody>
          <a:bodyPr/>
          <a:lstStyle/>
          <a:p>
            <a:endParaRPr lang="en-US" dirty="0"/>
          </a:p>
        </p:txBody>
      </p:sp>
      <p:pic>
        <p:nvPicPr>
          <p:cNvPr id="1026" name="Picture 2" descr="https://camo.githubusercontent.com/0906527190a6b253bef3e81607c7cf0289c173a4/687474703a2f2f73392e7069636f66696c652e636f6d2f66696c652f383333383232373633342f776f726b666c6f772e706e67">
            <a:extLst>
              <a:ext uri="{FF2B5EF4-FFF2-40B4-BE49-F238E27FC236}">
                <a16:creationId xmlns:a16="http://schemas.microsoft.com/office/drawing/2014/main" id="{6FF2B6AA-F357-4011-A667-314E426239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2508534"/>
            <a:ext cx="9144000" cy="163353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64EF8CA7-5A4C-4E86-A49F-FABED325E12E}"/>
              </a:ext>
            </a:extLst>
          </p:cNvPr>
          <p:cNvSpPr/>
          <p:nvPr/>
        </p:nvSpPr>
        <p:spPr>
          <a:xfrm>
            <a:off x="6934200" y="2568516"/>
            <a:ext cx="2286000" cy="1513571"/>
          </a:xfrm>
          <a:prstGeom prst="rect">
            <a:avLst/>
          </a:prstGeom>
          <a:noFill/>
          <a:ln>
            <a:solidFill>
              <a:srgbClr val="FF0000"/>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5961954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F272A-485E-4CF1-A296-B7DCD9578B6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A354CFB-B7E7-47D6-9EEF-4F27E08C01B5}"/>
              </a:ext>
            </a:extLst>
          </p:cNvPr>
          <p:cNvSpPr>
            <a:spLocks noGrp="1"/>
          </p:cNvSpPr>
          <p:nvPr>
            <p:ph idx="1"/>
          </p:nvPr>
        </p:nvSpPr>
        <p:spPr/>
        <p:txBody>
          <a:bodyPr/>
          <a:lstStyle/>
          <a:p>
            <a:r>
              <a:rPr lang="en-US" dirty="0"/>
              <a:t>CNN</a:t>
            </a:r>
          </a:p>
          <a:p>
            <a:r>
              <a:rPr lang="en-US" dirty="0"/>
              <a:t>RNN – LSTM</a:t>
            </a:r>
          </a:p>
          <a:p>
            <a:r>
              <a:rPr lang="en-US" dirty="0"/>
              <a:t>Machine Learning</a:t>
            </a:r>
          </a:p>
          <a:p>
            <a:r>
              <a:rPr lang="en-US" dirty="0"/>
              <a:t>Capsule Neural Network</a:t>
            </a:r>
          </a:p>
          <a:p>
            <a:r>
              <a:rPr lang="en-US" dirty="0"/>
              <a:t>Graphic Neural Network</a:t>
            </a:r>
          </a:p>
          <a:p>
            <a:r>
              <a:rPr lang="en-US" dirty="0"/>
              <a:t>Spiking Neural Network</a:t>
            </a:r>
          </a:p>
        </p:txBody>
      </p:sp>
    </p:spTree>
    <p:extLst>
      <p:ext uri="{BB962C8B-B14F-4D97-AF65-F5344CB8AC3E}">
        <p14:creationId xmlns:p14="http://schemas.microsoft.com/office/powerpoint/2010/main" val="7029761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Deep Learning Architecture</a:t>
            </a:r>
            <a:endParaRPr lang="zh-CN" altLang="en-US" dirty="0"/>
          </a:p>
        </p:txBody>
      </p:sp>
      <p:sp>
        <p:nvSpPr>
          <p:cNvPr id="3" name="内容占位符 2"/>
          <p:cNvSpPr>
            <a:spLocks noGrp="1"/>
          </p:cNvSpPr>
          <p:nvPr>
            <p:ph idx="1"/>
          </p:nvPr>
        </p:nvSpPr>
        <p:spPr>
          <a:xfrm>
            <a:off x="375314" y="1997701"/>
            <a:ext cx="8229600" cy="3469207"/>
          </a:xfrm>
        </p:spPr>
        <p:txBody>
          <a:bodyPr>
            <a:noAutofit/>
          </a:bodyPr>
          <a:lstStyle/>
          <a:p>
            <a:r>
              <a:rPr lang="en-US" altLang="zh-CN" sz="1200" dirty="0"/>
              <a:t>RNN (Recurrent Neural Network)</a:t>
            </a:r>
          </a:p>
          <a:p>
            <a:pPr lvl="1"/>
            <a:r>
              <a:rPr lang="en-US" altLang="zh-CN" sz="1050" dirty="0"/>
              <a:t>RNN can handle arbitrary input/output lengths.</a:t>
            </a:r>
            <a:endParaRPr lang="zh-CN" altLang="en-US" sz="1050" dirty="0"/>
          </a:p>
          <a:p>
            <a:pPr lvl="1"/>
            <a:r>
              <a:rPr lang="en-US" altLang="zh-CN" sz="1050" dirty="0"/>
              <a:t>RNN</a:t>
            </a:r>
            <a:r>
              <a:rPr lang="zh-CN" altLang="en-US" sz="1050" dirty="0"/>
              <a:t>可以处理任意输入</a:t>
            </a:r>
            <a:r>
              <a:rPr lang="en-US" altLang="zh-CN" sz="1050" dirty="0"/>
              <a:t>/</a:t>
            </a:r>
            <a:r>
              <a:rPr lang="zh-CN" altLang="en-US" sz="1050" dirty="0"/>
              <a:t>输出长度。</a:t>
            </a:r>
            <a:endParaRPr lang="en-US" altLang="zh-CN" sz="1050" dirty="0"/>
          </a:p>
          <a:p>
            <a:pPr lvl="1"/>
            <a:r>
              <a:rPr lang="en-US" altLang="zh-CN" sz="1050" dirty="0"/>
              <a:t>RNN unlike feedforward neural networks - can use their internal memory to process arbitrary sequences of inputs.(feedback)</a:t>
            </a:r>
          </a:p>
          <a:p>
            <a:pPr lvl="1"/>
            <a:r>
              <a:rPr lang="en-US" altLang="zh-CN" sz="1050" dirty="0"/>
              <a:t>RNN</a:t>
            </a:r>
            <a:r>
              <a:rPr lang="zh-CN" altLang="en-US" sz="1050" dirty="0"/>
              <a:t>有着记忆性</a:t>
            </a:r>
            <a:endParaRPr lang="en-US" altLang="zh-CN" sz="1050" dirty="0"/>
          </a:p>
          <a:p>
            <a:pPr lvl="1"/>
            <a:r>
              <a:rPr lang="en-US" altLang="zh-CN" sz="1050" dirty="0"/>
              <a:t>RNN uses time-series information. I.e. what I spoke last will impact what I will speak text. </a:t>
            </a:r>
            <a:r>
              <a:rPr lang="zh-CN" altLang="en-US" sz="1050" dirty="0"/>
              <a:t>时间序列 时间信息的传递</a:t>
            </a:r>
            <a:endParaRPr lang="en-US" altLang="zh-CN" sz="1050" dirty="0"/>
          </a:p>
          <a:p>
            <a:pPr lvl="1"/>
            <a:r>
              <a:rPr lang="en-US" altLang="zh-CN" sz="1050" dirty="0"/>
              <a:t>RNNs are ideal for text and speech analysis. RNN</a:t>
            </a:r>
            <a:r>
              <a:rPr lang="zh-CN" altLang="en-US" sz="1050" dirty="0"/>
              <a:t>更多的用来文本</a:t>
            </a:r>
            <a:r>
              <a:rPr lang="en-US" altLang="zh-CN" sz="1050" dirty="0"/>
              <a:t>/</a:t>
            </a:r>
            <a:r>
              <a:rPr lang="zh-CN" altLang="en-US" sz="1050" dirty="0"/>
              <a:t>语义分析</a:t>
            </a:r>
            <a:endParaRPr lang="en-US" altLang="zh-CN" sz="1050" dirty="0"/>
          </a:p>
          <a:p>
            <a:r>
              <a:rPr lang="en-US" altLang="zh-CN" sz="1200" dirty="0"/>
              <a:t>CNN (Convolutional Neural Network)</a:t>
            </a:r>
          </a:p>
          <a:p>
            <a:pPr lvl="1" fontAlgn="base"/>
            <a:r>
              <a:rPr lang="en-US" altLang="zh-CN" sz="1050" dirty="0"/>
              <a:t>CNN takes a fixed size input and generate fixed-size outputs. CNN </a:t>
            </a:r>
            <a:r>
              <a:rPr lang="zh-CN" altLang="en-US" sz="1050" dirty="0"/>
              <a:t>一般处理定长的输出和输入</a:t>
            </a:r>
            <a:endParaRPr lang="en-US" altLang="zh-CN" sz="1050" dirty="0"/>
          </a:p>
          <a:p>
            <a:pPr lvl="1" fontAlgn="base"/>
            <a:r>
              <a:rPr lang="en-US" altLang="zh-CN" sz="1050" dirty="0"/>
              <a:t>CNN is a type of feed-forward artificial neural network - are variations of multilayer </a:t>
            </a:r>
            <a:r>
              <a:rPr lang="en-US" altLang="zh-CN" sz="1050" dirty="0" err="1"/>
              <a:t>perceptrons</a:t>
            </a:r>
            <a:r>
              <a:rPr lang="en-US" altLang="zh-CN" sz="1050" dirty="0"/>
              <a:t> which are designed to use minimal amounts of preprocessing.</a:t>
            </a:r>
            <a:endParaRPr lang="zh-CN" altLang="en-US" sz="1050" dirty="0"/>
          </a:p>
          <a:p>
            <a:pPr lvl="1" fontAlgn="base"/>
            <a:r>
              <a:rPr lang="en-US" altLang="zh-CN" sz="1050" dirty="0"/>
              <a:t>CNN</a:t>
            </a:r>
            <a:r>
              <a:rPr lang="zh-CN" altLang="en-US" sz="1050" dirty="0"/>
              <a:t>是一种前馈人工神经网络</a:t>
            </a:r>
            <a:r>
              <a:rPr lang="en-US" altLang="zh-CN" sz="1050" dirty="0"/>
              <a:t>-</a:t>
            </a:r>
            <a:r>
              <a:rPr lang="zh-CN" altLang="en-US" sz="1050" dirty="0"/>
              <a:t>是多层感知器的变体，旨在使用最少的预处理。</a:t>
            </a:r>
            <a:endParaRPr lang="en-US" altLang="zh-CN" sz="1050" dirty="0"/>
          </a:p>
          <a:p>
            <a:pPr lvl="1" fontAlgn="base"/>
            <a:r>
              <a:rPr lang="en-US" altLang="zh-CN" sz="1050" dirty="0"/>
              <a:t>CNNs are ideal for images and videos processing. CNN</a:t>
            </a:r>
            <a:r>
              <a:rPr lang="zh-CN" altLang="en-US" sz="1050" dirty="0"/>
              <a:t>用在图像和图片处理</a:t>
            </a:r>
            <a:endParaRPr lang="en-US" altLang="zh-CN" sz="1050" dirty="0"/>
          </a:p>
          <a:p>
            <a:r>
              <a:rPr lang="en-US" altLang="zh-CN" sz="1200" dirty="0"/>
              <a:t>Capsule Network</a:t>
            </a:r>
            <a:r>
              <a:rPr lang="zh-CN" altLang="en-US" sz="1200" dirty="0"/>
              <a:t> </a:t>
            </a:r>
            <a:r>
              <a:rPr lang="en-US" altLang="zh-CN" sz="1200" dirty="0"/>
              <a:t>(</a:t>
            </a:r>
            <a:r>
              <a:rPr lang="en-US" altLang="zh-CN" sz="1200" dirty="0">
                <a:hlinkClick r:id="rId2"/>
              </a:rPr>
              <a:t>https://hackernoon.com/capsule-networks-are-shaking-up-ai-heres-how-to-use-them-c233a0971952)</a:t>
            </a:r>
            <a:endParaRPr lang="en-US" altLang="zh-CN" sz="1200" dirty="0"/>
          </a:p>
          <a:p>
            <a:pPr lvl="1"/>
            <a:r>
              <a:rPr lang="en-US" altLang="zh-CN" sz="1050" dirty="0"/>
              <a:t>Requires less training data </a:t>
            </a:r>
            <a:r>
              <a:rPr lang="zh-CN" altLang="en-US" sz="1050" dirty="0"/>
              <a:t>更少的输入训练数据</a:t>
            </a:r>
            <a:endParaRPr lang="en-US" altLang="zh-CN" sz="1050" dirty="0"/>
          </a:p>
          <a:p>
            <a:pPr lvl="1"/>
            <a:r>
              <a:rPr lang="en-US" altLang="zh-CN" sz="1050" dirty="0"/>
              <a:t>Spatial information are preserved </a:t>
            </a:r>
            <a:r>
              <a:rPr lang="zh-CN" altLang="en-US" sz="1050" dirty="0"/>
              <a:t>空间信息的保留</a:t>
            </a:r>
            <a:endParaRPr lang="en-US" altLang="zh-CN" sz="1050" dirty="0"/>
          </a:p>
          <a:p>
            <a:pPr lvl="1"/>
            <a:r>
              <a:rPr lang="en-US" altLang="zh-CN" sz="1050" dirty="0"/>
              <a:t>Offer robustness to affine transformations </a:t>
            </a:r>
            <a:r>
              <a:rPr lang="zh-CN" altLang="en-US" sz="1050" dirty="0"/>
              <a:t> 为仿射变换提供鲁棒性</a:t>
            </a:r>
            <a:endParaRPr lang="en-US" altLang="zh-CN" sz="1050" dirty="0"/>
          </a:p>
          <a:p>
            <a:pPr lvl="1"/>
            <a:r>
              <a:rPr lang="en-US" altLang="zh-CN" sz="1050" dirty="0"/>
              <a:t>Slow training due to inner loop </a:t>
            </a:r>
            <a:r>
              <a:rPr lang="zh-CN" altLang="en-US" sz="1050" dirty="0"/>
              <a:t>内循环导致训练缓慢 </a:t>
            </a:r>
            <a:r>
              <a:rPr lang="en-US" altLang="zh-CN" sz="1050" dirty="0"/>
              <a:t>GPU required</a:t>
            </a:r>
          </a:p>
          <a:p>
            <a:r>
              <a:rPr lang="en-US" altLang="zh-CN" sz="1200" dirty="0"/>
              <a:t>SNN (Spiking Neural Networks) </a:t>
            </a:r>
            <a:r>
              <a:rPr lang="zh-CN" altLang="en-US" sz="1200" dirty="0"/>
              <a:t>脉冲神经网络</a:t>
            </a:r>
            <a:endParaRPr lang="en-US" altLang="zh-CN" sz="1200" dirty="0"/>
          </a:p>
          <a:p>
            <a:pPr lvl="1"/>
            <a:r>
              <a:rPr lang="en-US" altLang="zh-CN" sz="1050" dirty="0"/>
              <a:t>PROBABLY is the third generation of neural network</a:t>
            </a:r>
          </a:p>
          <a:p>
            <a:pPr lvl="1"/>
            <a:r>
              <a:rPr lang="en-US" altLang="zh-CN" sz="1050" dirty="0"/>
              <a:t>using biologically-realistic models of neurons to carry out computation (Membrane potential behavior during a spike) </a:t>
            </a:r>
            <a:r>
              <a:rPr lang="zh-CN" altLang="en-US" sz="1050" dirty="0"/>
              <a:t>数学模拟电位 用生物学的真实模型来计算</a:t>
            </a:r>
            <a:endParaRPr lang="en-US" altLang="zh-CN" sz="1050" dirty="0"/>
          </a:p>
        </p:txBody>
      </p:sp>
      <p:sp>
        <p:nvSpPr>
          <p:cNvPr id="4" name="灯片编号占位符 3"/>
          <p:cNvSpPr>
            <a:spLocks noGrp="1"/>
          </p:cNvSpPr>
          <p:nvPr>
            <p:ph type="sldNum" sz="quarter" idx="12"/>
          </p:nvPr>
        </p:nvSpPr>
        <p:spPr/>
        <p:txBody>
          <a:bodyPr/>
          <a:lstStyle/>
          <a:p>
            <a:fld id="{92C6B0CF-F193-764C-BB04-522469343552}" type="slidenum">
              <a:rPr lang="en-US" smtClean="0">
                <a:solidFill>
                  <a:prstClr val="black">
                    <a:tint val="95000"/>
                  </a:prstClr>
                </a:solidFill>
              </a:rPr>
              <a:pPr/>
              <a:t>46</a:t>
            </a:fld>
            <a:endParaRPr lang="en-US">
              <a:solidFill>
                <a:prstClr val="black">
                  <a:tint val="95000"/>
                </a:prstClr>
              </a:solidFill>
            </a:endParaRPr>
          </a:p>
        </p:txBody>
      </p:sp>
      <p:sp>
        <p:nvSpPr>
          <p:cNvPr id="5" name="TextBox 4"/>
          <p:cNvSpPr txBox="1"/>
          <p:nvPr/>
        </p:nvSpPr>
        <p:spPr>
          <a:xfrm>
            <a:off x="4656397" y="4813857"/>
            <a:ext cx="3948517" cy="300082"/>
          </a:xfrm>
          <a:prstGeom prst="rect">
            <a:avLst/>
          </a:prstGeom>
          <a:noFill/>
        </p:spPr>
        <p:txBody>
          <a:bodyPr wrap="none" rtlCol="0">
            <a:spAutoFit/>
          </a:bodyPr>
          <a:lstStyle/>
          <a:p>
            <a:r>
              <a:rPr lang="en-US" altLang="zh-CN" sz="1350" dirty="0"/>
              <a:t>Picture</a:t>
            </a:r>
            <a:r>
              <a:rPr lang="zh-CN" altLang="en-US" sz="1350" dirty="0"/>
              <a:t> </a:t>
            </a:r>
            <a:r>
              <a:rPr lang="en-US" altLang="zh-CN" sz="1350" dirty="0"/>
              <a:t>in</a:t>
            </a:r>
            <a:r>
              <a:rPr lang="zh-CN" altLang="en-US" sz="1350" dirty="0"/>
              <a:t> </a:t>
            </a:r>
            <a:r>
              <a:rPr lang="en-US" altLang="zh-CN" sz="1350" dirty="0"/>
              <a:t>this</a:t>
            </a:r>
            <a:r>
              <a:rPr lang="zh-CN" altLang="en-US" sz="1350" dirty="0"/>
              <a:t> </a:t>
            </a:r>
            <a:r>
              <a:rPr lang="en-US" altLang="zh-CN" sz="1350" dirty="0"/>
              <a:t>link</a:t>
            </a:r>
            <a:r>
              <a:rPr lang="zh-CN" altLang="en-US" sz="1350" dirty="0"/>
              <a:t> </a:t>
            </a:r>
            <a:r>
              <a:rPr lang="en-US" altLang="zh-CN" sz="1350" dirty="0"/>
              <a:t>may</a:t>
            </a:r>
            <a:r>
              <a:rPr lang="zh-CN" altLang="en-US" sz="1350" dirty="0"/>
              <a:t> </a:t>
            </a:r>
            <a:r>
              <a:rPr lang="en-US" altLang="zh-CN" sz="1350" dirty="0"/>
              <a:t>cause</a:t>
            </a:r>
            <a:r>
              <a:rPr lang="zh-CN" altLang="en-US" sz="1350" dirty="0"/>
              <a:t> </a:t>
            </a:r>
            <a:r>
              <a:rPr lang="en-US" altLang="zh-CN" sz="1350" dirty="0"/>
              <a:t>you</a:t>
            </a:r>
            <a:r>
              <a:rPr lang="zh-CN" altLang="en-US" sz="1350" dirty="0"/>
              <a:t> </a:t>
            </a:r>
            <a:r>
              <a:rPr lang="en-US" altLang="zh-CN" sz="1350" dirty="0"/>
              <a:t>uncomfortable</a:t>
            </a:r>
            <a:r>
              <a:rPr lang="zh-CN" altLang="en-US" sz="1350" dirty="0"/>
              <a:t> </a:t>
            </a:r>
            <a:endParaRPr lang="en-US" sz="1350" dirty="0"/>
          </a:p>
        </p:txBody>
      </p:sp>
      <p:cxnSp>
        <p:nvCxnSpPr>
          <p:cNvPr id="7" name="Straight Arrow Connector 6"/>
          <p:cNvCxnSpPr/>
          <p:nvPr/>
        </p:nvCxnSpPr>
        <p:spPr>
          <a:xfrm flipH="1" flipV="1">
            <a:off x="8539280" y="4747016"/>
            <a:ext cx="10236" cy="25109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7721131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A7ACC-5798-4D5F-9421-2E436076FA30}"/>
              </a:ext>
            </a:extLst>
          </p:cNvPr>
          <p:cNvSpPr>
            <a:spLocks noGrp="1"/>
          </p:cNvSpPr>
          <p:nvPr>
            <p:ph type="title"/>
          </p:nvPr>
        </p:nvSpPr>
        <p:spPr>
          <a:xfrm>
            <a:off x="-76200" y="76200"/>
            <a:ext cx="8229600" cy="1066800"/>
          </a:xfrm>
        </p:spPr>
        <p:txBody>
          <a:bodyPr/>
          <a:lstStyle/>
          <a:p>
            <a:r>
              <a:rPr lang="en-US" dirty="0"/>
              <a:t>Machine Learning</a:t>
            </a:r>
          </a:p>
        </p:txBody>
      </p:sp>
      <p:pic>
        <p:nvPicPr>
          <p:cNvPr id="4" name="Content Placeholder 3">
            <a:extLst>
              <a:ext uri="{FF2B5EF4-FFF2-40B4-BE49-F238E27FC236}">
                <a16:creationId xmlns:a16="http://schemas.microsoft.com/office/drawing/2014/main" id="{10B485F6-6CD6-45C5-8E2F-F99731EF02FE}"/>
              </a:ext>
            </a:extLst>
          </p:cNvPr>
          <p:cNvPicPr>
            <a:picLocks noGrp="1" noChangeAspect="1"/>
          </p:cNvPicPr>
          <p:nvPr>
            <p:ph idx="1"/>
          </p:nvPr>
        </p:nvPicPr>
        <p:blipFill>
          <a:blip r:embed="rId2"/>
          <a:stretch>
            <a:fillRect/>
          </a:stretch>
        </p:blipFill>
        <p:spPr>
          <a:xfrm>
            <a:off x="0" y="990600"/>
            <a:ext cx="9144000" cy="5919708"/>
          </a:xfrm>
          <a:prstGeom prst="rect">
            <a:avLst/>
          </a:prstGeom>
        </p:spPr>
      </p:pic>
    </p:spTree>
    <p:extLst>
      <p:ext uri="{BB962C8B-B14F-4D97-AF65-F5344CB8AC3E}">
        <p14:creationId xmlns:p14="http://schemas.microsoft.com/office/powerpoint/2010/main" val="1955390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1E76C-3DE3-4E79-ABA4-28ADA17D552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CE7ABA5-541C-478C-9AD3-64B8ECDE031D}"/>
              </a:ext>
            </a:extLst>
          </p:cNvPr>
          <p:cNvSpPr>
            <a:spLocks noGrp="1"/>
          </p:cNvSpPr>
          <p:nvPr>
            <p:ph idx="1"/>
          </p:nvPr>
        </p:nvSpPr>
        <p:spPr/>
        <p:txBody>
          <a:bodyPr/>
          <a:lstStyle/>
          <a:p>
            <a:endParaRPr lang="en-US"/>
          </a:p>
        </p:txBody>
      </p:sp>
      <p:pic>
        <p:nvPicPr>
          <p:cNvPr id="18434" name="Picture 2" descr="Move mouse over image">
            <a:extLst>
              <a:ext uri="{FF2B5EF4-FFF2-40B4-BE49-F238E27FC236}">
                <a16:creationId xmlns:a16="http://schemas.microsoft.com/office/drawing/2014/main" id="{63CE90E3-F602-4539-B1FF-38DF142F4C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77850"/>
            <a:ext cx="9144000" cy="5700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81157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183B5-D282-4633-A34E-9D3B348434C2}"/>
              </a:ext>
            </a:extLst>
          </p:cNvPr>
          <p:cNvSpPr>
            <a:spLocks noGrp="1"/>
          </p:cNvSpPr>
          <p:nvPr>
            <p:ph type="title"/>
          </p:nvPr>
        </p:nvSpPr>
        <p:spPr/>
        <p:txBody>
          <a:bodyPr/>
          <a:lstStyle/>
          <a:p>
            <a:r>
              <a:rPr lang="en-US" dirty="0"/>
              <a:t>Deep Learning ALL in One </a:t>
            </a:r>
          </a:p>
        </p:txBody>
      </p:sp>
      <p:sp>
        <p:nvSpPr>
          <p:cNvPr id="3" name="Content Placeholder 2">
            <a:extLst>
              <a:ext uri="{FF2B5EF4-FFF2-40B4-BE49-F238E27FC236}">
                <a16:creationId xmlns:a16="http://schemas.microsoft.com/office/drawing/2014/main" id="{4D7A46E0-48D2-467A-95C4-6630A995B6F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505838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9561F-068F-49C3-AF79-51DC592F97CF}"/>
              </a:ext>
            </a:extLst>
          </p:cNvPr>
          <p:cNvSpPr>
            <a:spLocks noGrp="1"/>
          </p:cNvSpPr>
          <p:nvPr>
            <p:ph type="title"/>
          </p:nvPr>
        </p:nvSpPr>
        <p:spPr>
          <a:xfrm>
            <a:off x="11151" y="598448"/>
            <a:ext cx="8229600" cy="1066800"/>
          </a:xfrm>
        </p:spPr>
        <p:txBody>
          <a:bodyPr/>
          <a:lstStyle/>
          <a:p>
            <a:r>
              <a:rPr lang="en-US" altLang="zh-CN" dirty="0">
                <a:solidFill>
                  <a:srgbClr val="0000FF"/>
                </a:solidFill>
              </a:rPr>
              <a:t>Cross validation </a:t>
            </a:r>
            <a:r>
              <a:rPr lang="zh-CN" altLang="en-US" dirty="0">
                <a:solidFill>
                  <a:srgbClr val="0000FF"/>
                </a:solidFill>
              </a:rPr>
              <a:t>交叉验证</a:t>
            </a:r>
            <a:endParaRPr lang="en-US" altLang="zh-CN" dirty="0">
              <a:solidFill>
                <a:srgbClr val="0000FF"/>
              </a:solidFill>
            </a:endParaRPr>
          </a:p>
        </p:txBody>
      </p:sp>
      <p:sp>
        <p:nvSpPr>
          <p:cNvPr id="4" name="Content Placeholder 3">
            <a:extLst>
              <a:ext uri="{FF2B5EF4-FFF2-40B4-BE49-F238E27FC236}">
                <a16:creationId xmlns:a16="http://schemas.microsoft.com/office/drawing/2014/main" id="{D5AF3D97-DAA4-4526-83EE-13CABAEB626B}"/>
              </a:ext>
            </a:extLst>
          </p:cNvPr>
          <p:cNvSpPr>
            <a:spLocks noGrp="1"/>
          </p:cNvSpPr>
          <p:nvPr>
            <p:ph idx="1"/>
          </p:nvPr>
        </p:nvSpPr>
        <p:spPr>
          <a:xfrm>
            <a:off x="0" y="1295400"/>
            <a:ext cx="9067800" cy="7859751"/>
          </a:xfrm>
        </p:spPr>
        <p:txBody>
          <a:bodyPr>
            <a:normAutofit/>
          </a:bodyPr>
          <a:lstStyle/>
          <a:p>
            <a:r>
              <a:rPr lang="en-US" altLang="zh-CN" sz="2400" dirty="0"/>
              <a:t>N-fold </a:t>
            </a:r>
            <a:r>
              <a:rPr lang="en-US" altLang="zh-CN" sz="2400" dirty="0" err="1"/>
              <a:t>corss</a:t>
            </a:r>
            <a:r>
              <a:rPr lang="en-US" altLang="zh-CN" sz="2400" dirty="0"/>
              <a:t> validation</a:t>
            </a:r>
          </a:p>
          <a:p>
            <a:r>
              <a:rPr lang="en-US" altLang="zh-CN" sz="2400" dirty="0"/>
              <a:t>10</a:t>
            </a:r>
            <a:r>
              <a:rPr lang="zh-CN" altLang="en-US" sz="2400" dirty="0"/>
              <a:t>倍交叉验证</a:t>
            </a:r>
            <a:r>
              <a:rPr lang="en-US" altLang="zh-CN" sz="2400" dirty="0"/>
              <a:t>(10-fold) </a:t>
            </a:r>
            <a:r>
              <a:rPr lang="zh-CN" altLang="en-US" sz="2400" dirty="0"/>
              <a:t>很常见，但小的</a:t>
            </a:r>
            <a:r>
              <a:rPr lang="en-US" altLang="zh-CN" sz="2400" dirty="0"/>
              <a:t>n</a:t>
            </a:r>
            <a:r>
              <a:rPr lang="zh-CN" altLang="en-US" sz="2400" dirty="0"/>
              <a:t>通常在学习大模型时使用</a:t>
            </a:r>
            <a:r>
              <a:rPr lang="en-US" altLang="zh-CN" sz="2400" dirty="0"/>
              <a:t>;</a:t>
            </a:r>
          </a:p>
          <a:p>
            <a:pPr lvl="1"/>
            <a:r>
              <a:rPr lang="en-US" sz="2200" dirty="0">
                <a:solidFill>
                  <a:schemeClr val="tx1"/>
                </a:solidFill>
              </a:rPr>
              <a:t>5-fold</a:t>
            </a:r>
          </a:p>
          <a:p>
            <a:r>
              <a:rPr lang="zh-CN" altLang="en-US" sz="2400" dirty="0"/>
              <a:t>在留一法交叉验证 </a:t>
            </a:r>
            <a:r>
              <a:rPr lang="en-US" altLang="zh-CN" sz="2400" dirty="0"/>
              <a:t>leave-one-out </a:t>
            </a:r>
            <a:r>
              <a:rPr lang="zh-CN" altLang="en-US" sz="2400" dirty="0"/>
              <a:t>中</a:t>
            </a:r>
            <a:r>
              <a:rPr lang="en-US" altLang="zh-CN" sz="2400" dirty="0"/>
              <a:t>, n = number of sample size</a:t>
            </a:r>
          </a:p>
          <a:p>
            <a:r>
              <a:rPr lang="en-US" altLang="zh-CN" sz="2400" dirty="0"/>
              <a:t>Cross Validation </a:t>
            </a:r>
            <a:r>
              <a:rPr lang="zh-CN" altLang="en-US" sz="2400" dirty="0"/>
              <a:t>有效地利用了可用数据进行测试</a:t>
            </a:r>
            <a:endParaRPr lang="en-US" altLang="zh-CN" sz="2400" dirty="0"/>
          </a:p>
          <a:p>
            <a:endParaRPr lang="en-US" sz="2400" dirty="0">
              <a:solidFill>
                <a:schemeClr val="tx1"/>
              </a:solidFill>
            </a:endParaRPr>
          </a:p>
          <a:p>
            <a:r>
              <a:rPr lang="zh-CN" altLang="en-US" sz="2400" dirty="0"/>
              <a:t>每当我们使用多个训练集时，交叉验证和随机重采样，我们评估的是</a:t>
            </a:r>
            <a:r>
              <a:rPr lang="zh-CN" altLang="en-US" sz="2400" b="1" dirty="0">
                <a:solidFill>
                  <a:srgbClr val="FF0000"/>
                </a:solidFill>
              </a:rPr>
              <a:t>单个模型</a:t>
            </a:r>
            <a:endParaRPr lang="en-US" sz="2400" b="1" dirty="0">
              <a:solidFill>
                <a:srgbClr val="FF0000"/>
              </a:solidFill>
            </a:endParaRPr>
          </a:p>
        </p:txBody>
      </p:sp>
      <p:pic>
        <p:nvPicPr>
          <p:cNvPr id="6" name="Picture 5">
            <a:extLst>
              <a:ext uri="{FF2B5EF4-FFF2-40B4-BE49-F238E27FC236}">
                <a16:creationId xmlns:a16="http://schemas.microsoft.com/office/drawing/2014/main" id="{85A74535-AF42-439A-9DB8-E0C235845A6D}"/>
              </a:ext>
            </a:extLst>
          </p:cNvPr>
          <p:cNvPicPr>
            <a:picLocks noChangeAspect="1"/>
          </p:cNvPicPr>
          <p:nvPr/>
        </p:nvPicPr>
        <p:blipFill>
          <a:blip r:embed="rId2"/>
          <a:stretch>
            <a:fillRect/>
          </a:stretch>
        </p:blipFill>
        <p:spPr>
          <a:xfrm>
            <a:off x="4114800" y="4516675"/>
            <a:ext cx="5244677" cy="2389054"/>
          </a:xfrm>
          <a:prstGeom prst="rect">
            <a:avLst/>
          </a:prstGeom>
        </p:spPr>
      </p:pic>
    </p:spTree>
    <p:extLst>
      <p:ext uri="{BB962C8B-B14F-4D97-AF65-F5344CB8AC3E}">
        <p14:creationId xmlns:p14="http://schemas.microsoft.com/office/powerpoint/2010/main" val="34323345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5EB8E-8B56-4612-9FC6-5A39A953EDAE}"/>
              </a:ext>
            </a:extLst>
          </p:cNvPr>
          <p:cNvSpPr>
            <a:spLocks noGrp="1"/>
          </p:cNvSpPr>
          <p:nvPr>
            <p:ph type="title"/>
          </p:nvPr>
        </p:nvSpPr>
        <p:spPr>
          <a:xfrm>
            <a:off x="3048000" y="1066800"/>
            <a:ext cx="8229600" cy="1066800"/>
          </a:xfrm>
        </p:spPr>
        <p:txBody>
          <a:bodyPr/>
          <a:lstStyle/>
          <a:p>
            <a:r>
              <a:rPr lang="en-US" dirty="0"/>
              <a:t>Thank you!</a:t>
            </a:r>
          </a:p>
        </p:txBody>
      </p:sp>
      <p:pic>
        <p:nvPicPr>
          <p:cNvPr id="5" name="Content Placeholder 4" descr="A cat lying on a bed&#10;&#10;Description automatically generated">
            <a:extLst>
              <a:ext uri="{FF2B5EF4-FFF2-40B4-BE49-F238E27FC236}">
                <a16:creationId xmlns:a16="http://schemas.microsoft.com/office/drawing/2014/main" id="{CE2F48DD-D4F7-4905-83C1-D39815DE131C}"/>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5400000">
            <a:off x="2409825" y="2790032"/>
            <a:ext cx="4324350" cy="3243262"/>
          </a:xfrm>
        </p:spPr>
      </p:pic>
    </p:spTree>
    <p:extLst>
      <p:ext uri="{BB962C8B-B14F-4D97-AF65-F5344CB8AC3E}">
        <p14:creationId xmlns:p14="http://schemas.microsoft.com/office/powerpoint/2010/main" val="3782265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9561F-068F-49C3-AF79-51DC592F97CF}"/>
              </a:ext>
            </a:extLst>
          </p:cNvPr>
          <p:cNvSpPr>
            <a:spLocks noGrp="1"/>
          </p:cNvSpPr>
          <p:nvPr>
            <p:ph type="title"/>
          </p:nvPr>
        </p:nvSpPr>
        <p:spPr>
          <a:xfrm>
            <a:off x="63190" y="381000"/>
            <a:ext cx="8229600" cy="1066800"/>
          </a:xfrm>
        </p:spPr>
        <p:txBody>
          <a:bodyPr>
            <a:normAutofit fontScale="90000"/>
          </a:bodyPr>
          <a:lstStyle/>
          <a:p>
            <a:r>
              <a:rPr lang="en-US" altLang="zh-CN" dirty="0">
                <a:solidFill>
                  <a:srgbClr val="0000FF"/>
                </a:solidFill>
              </a:rPr>
              <a:t>Confusion Matrix for 2-class problem</a:t>
            </a:r>
          </a:p>
        </p:txBody>
      </p:sp>
      <p:pic>
        <p:nvPicPr>
          <p:cNvPr id="7" name="Picture 6">
            <a:extLst>
              <a:ext uri="{FF2B5EF4-FFF2-40B4-BE49-F238E27FC236}">
                <a16:creationId xmlns:a16="http://schemas.microsoft.com/office/drawing/2014/main" id="{626E16C7-BC1D-4A81-A135-D1DBB5994DFA}"/>
              </a:ext>
            </a:extLst>
          </p:cNvPr>
          <p:cNvPicPr>
            <a:picLocks noChangeAspect="1"/>
          </p:cNvPicPr>
          <p:nvPr/>
        </p:nvPicPr>
        <p:blipFill>
          <a:blip r:embed="rId2"/>
          <a:stretch>
            <a:fillRect/>
          </a:stretch>
        </p:blipFill>
        <p:spPr>
          <a:xfrm>
            <a:off x="762000" y="1471961"/>
            <a:ext cx="7239000" cy="4752657"/>
          </a:xfrm>
          <a:prstGeom prst="rect">
            <a:avLst/>
          </a:prstGeom>
        </p:spPr>
      </p:pic>
    </p:spTree>
    <p:extLst>
      <p:ext uri="{BB962C8B-B14F-4D97-AF65-F5344CB8AC3E}">
        <p14:creationId xmlns:p14="http://schemas.microsoft.com/office/powerpoint/2010/main" val="4211771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9561F-068F-49C3-AF79-51DC592F97CF}"/>
              </a:ext>
            </a:extLst>
          </p:cNvPr>
          <p:cNvSpPr>
            <a:spLocks noGrp="1"/>
          </p:cNvSpPr>
          <p:nvPr>
            <p:ph type="title"/>
          </p:nvPr>
        </p:nvSpPr>
        <p:spPr>
          <a:xfrm>
            <a:off x="63190" y="381000"/>
            <a:ext cx="8229600" cy="1066800"/>
          </a:xfrm>
        </p:spPr>
        <p:txBody>
          <a:bodyPr>
            <a:normAutofit fontScale="90000"/>
          </a:bodyPr>
          <a:lstStyle/>
          <a:p>
            <a:r>
              <a:rPr lang="en-US" altLang="zh-CN" dirty="0">
                <a:solidFill>
                  <a:srgbClr val="0000FF"/>
                </a:solidFill>
              </a:rPr>
              <a:t>Confusion Matrix for 2-class problem</a:t>
            </a:r>
          </a:p>
        </p:txBody>
      </p:sp>
      <p:sp>
        <p:nvSpPr>
          <p:cNvPr id="3" name="TextBox 2">
            <a:extLst>
              <a:ext uri="{FF2B5EF4-FFF2-40B4-BE49-F238E27FC236}">
                <a16:creationId xmlns:a16="http://schemas.microsoft.com/office/drawing/2014/main" id="{8221B008-737F-45A6-8027-AFE1D7658159}"/>
              </a:ext>
            </a:extLst>
          </p:cNvPr>
          <p:cNvSpPr txBox="1"/>
          <p:nvPr/>
        </p:nvSpPr>
        <p:spPr>
          <a:xfrm>
            <a:off x="304800" y="1295400"/>
            <a:ext cx="8229600" cy="1569660"/>
          </a:xfrm>
          <a:prstGeom prst="rect">
            <a:avLst/>
          </a:prstGeom>
          <a:noFill/>
        </p:spPr>
        <p:txBody>
          <a:bodyPr wrap="square" rtlCol="0">
            <a:spAutoFit/>
          </a:bodyPr>
          <a:lstStyle/>
          <a:p>
            <a:r>
              <a:rPr lang="en-US" sz="2400" dirty="0"/>
              <a:t>Is accuracy an adequate measure of predictive performance</a:t>
            </a:r>
            <a:r>
              <a:rPr lang="zh-CN" altLang="en-US" sz="2400" dirty="0"/>
              <a:t>？准确度这个指标，对于预测的表现，是完美无暇的吗？</a:t>
            </a:r>
            <a:endParaRPr lang="en-US" altLang="zh-CN" sz="2400" dirty="0"/>
          </a:p>
          <a:p>
            <a:r>
              <a:rPr lang="en-US" sz="2400" i="1" dirty="0"/>
              <a:t> </a:t>
            </a:r>
            <a:r>
              <a:rPr lang="zh-CN" altLang="en-US" sz="2400" i="1" dirty="0"/>
              <a:t>例子：预测一个人，是否患有某种疾病</a:t>
            </a:r>
            <a:endParaRPr lang="en-US" altLang="zh-CN" sz="2400" i="1" dirty="0"/>
          </a:p>
          <a:p>
            <a:r>
              <a:rPr lang="en-US" sz="2400" b="1" dirty="0"/>
              <a:t>	</a:t>
            </a:r>
            <a:r>
              <a:rPr lang="zh-CN" altLang="en-US" sz="2400" b="1" dirty="0"/>
              <a:t>标签的偏差很大</a:t>
            </a:r>
            <a:r>
              <a:rPr lang="en-US" sz="2400" b="1" dirty="0"/>
              <a:t>	</a:t>
            </a:r>
          </a:p>
        </p:txBody>
      </p:sp>
      <p:sp>
        <p:nvSpPr>
          <p:cNvPr id="4" name="TextBox 3">
            <a:extLst>
              <a:ext uri="{FF2B5EF4-FFF2-40B4-BE49-F238E27FC236}">
                <a16:creationId xmlns:a16="http://schemas.microsoft.com/office/drawing/2014/main" id="{8BD4F6CE-A567-463B-9188-44221A7D13E8}"/>
              </a:ext>
            </a:extLst>
          </p:cNvPr>
          <p:cNvSpPr txBox="1"/>
          <p:nvPr/>
        </p:nvSpPr>
        <p:spPr>
          <a:xfrm>
            <a:off x="457200" y="3200400"/>
            <a:ext cx="8141972" cy="923330"/>
          </a:xfrm>
          <a:prstGeom prst="rect">
            <a:avLst/>
          </a:prstGeom>
          <a:noFill/>
        </p:spPr>
        <p:txBody>
          <a:bodyPr wrap="none" rtlCol="0">
            <a:spAutoFit/>
          </a:bodyPr>
          <a:lstStyle/>
          <a:p>
            <a:r>
              <a:rPr lang="zh-CN" altLang="en-US" dirty="0"/>
              <a:t>实际情况：</a:t>
            </a:r>
            <a:r>
              <a:rPr lang="en-US" dirty="0"/>
              <a:t>100</a:t>
            </a:r>
            <a:r>
              <a:rPr lang="zh-CN" altLang="en-US" dirty="0"/>
              <a:t>个人，有</a:t>
            </a:r>
            <a:r>
              <a:rPr lang="en-US" altLang="zh-CN" dirty="0"/>
              <a:t>5</a:t>
            </a:r>
            <a:r>
              <a:rPr lang="zh-CN" altLang="en-US" dirty="0"/>
              <a:t>个人患病了</a:t>
            </a:r>
            <a:endParaRPr lang="en-US" altLang="zh-CN" dirty="0"/>
          </a:p>
          <a:p>
            <a:r>
              <a:rPr lang="zh-CN" altLang="en-US" dirty="0"/>
              <a:t>我来预测这</a:t>
            </a:r>
            <a:r>
              <a:rPr lang="en-US" altLang="zh-CN" dirty="0"/>
              <a:t>100</a:t>
            </a:r>
            <a:r>
              <a:rPr lang="zh-CN" altLang="en-US" dirty="0"/>
              <a:t>个人是否患病，我不假思索的随口回答，这</a:t>
            </a:r>
            <a:r>
              <a:rPr lang="en-US" altLang="zh-CN" dirty="0"/>
              <a:t>100</a:t>
            </a:r>
            <a:r>
              <a:rPr lang="zh-CN" altLang="en-US" dirty="0"/>
              <a:t>个人都没患病</a:t>
            </a:r>
            <a:endParaRPr lang="en-US" altLang="zh-CN" dirty="0"/>
          </a:p>
          <a:p>
            <a:r>
              <a:rPr lang="zh-CN" altLang="en-US" dirty="0"/>
              <a:t>我的准确率是多少？ </a:t>
            </a:r>
            <a:endParaRPr lang="en-US" altLang="zh-CN" dirty="0"/>
          </a:p>
        </p:txBody>
      </p:sp>
      <p:pic>
        <p:nvPicPr>
          <p:cNvPr id="6" name="Picture 5">
            <a:extLst>
              <a:ext uri="{FF2B5EF4-FFF2-40B4-BE49-F238E27FC236}">
                <a16:creationId xmlns:a16="http://schemas.microsoft.com/office/drawing/2014/main" id="{D0745CE3-B1AA-407D-8AC8-9E18A7446EF6}"/>
              </a:ext>
            </a:extLst>
          </p:cNvPr>
          <p:cNvPicPr>
            <a:picLocks noChangeAspect="1"/>
          </p:cNvPicPr>
          <p:nvPr/>
        </p:nvPicPr>
        <p:blipFill>
          <a:blip r:embed="rId2"/>
          <a:stretch>
            <a:fillRect/>
          </a:stretch>
        </p:blipFill>
        <p:spPr>
          <a:xfrm>
            <a:off x="4592444" y="3790611"/>
            <a:ext cx="4286803" cy="2814436"/>
          </a:xfrm>
          <a:prstGeom prst="rect">
            <a:avLst/>
          </a:prstGeom>
        </p:spPr>
      </p:pic>
      <p:sp>
        <p:nvSpPr>
          <p:cNvPr id="5" name="TextBox 4">
            <a:extLst>
              <a:ext uri="{FF2B5EF4-FFF2-40B4-BE49-F238E27FC236}">
                <a16:creationId xmlns:a16="http://schemas.microsoft.com/office/drawing/2014/main" id="{7147E746-45EB-4DE5-958E-4CED9C2E99C8}"/>
              </a:ext>
            </a:extLst>
          </p:cNvPr>
          <p:cNvSpPr txBox="1"/>
          <p:nvPr/>
        </p:nvSpPr>
        <p:spPr>
          <a:xfrm>
            <a:off x="152400" y="4495800"/>
            <a:ext cx="5166799" cy="1754326"/>
          </a:xfrm>
          <a:prstGeom prst="rect">
            <a:avLst/>
          </a:prstGeom>
          <a:noFill/>
        </p:spPr>
        <p:txBody>
          <a:bodyPr wrap="none" rtlCol="0">
            <a:spAutoFit/>
          </a:bodyPr>
          <a:lstStyle/>
          <a:p>
            <a:r>
              <a:rPr lang="en-US" dirty="0"/>
              <a:t>TP </a:t>
            </a:r>
            <a:r>
              <a:rPr lang="zh-CN" altLang="en-US" dirty="0"/>
              <a:t>真阳性</a:t>
            </a:r>
            <a:r>
              <a:rPr lang="en-US" dirty="0"/>
              <a:t>= 0</a:t>
            </a:r>
          </a:p>
          <a:p>
            <a:r>
              <a:rPr lang="en-US" altLang="zh-CN" dirty="0"/>
              <a:t>TN </a:t>
            </a:r>
            <a:r>
              <a:rPr lang="zh-CN" altLang="en-US" dirty="0"/>
              <a:t>真阴性 </a:t>
            </a:r>
            <a:r>
              <a:rPr lang="en-US" altLang="zh-CN" dirty="0"/>
              <a:t>= 95</a:t>
            </a:r>
          </a:p>
          <a:p>
            <a:r>
              <a:rPr lang="en-US" dirty="0"/>
              <a:t>FP </a:t>
            </a:r>
            <a:r>
              <a:rPr lang="zh-CN" altLang="en-US" dirty="0"/>
              <a:t>假阳性</a:t>
            </a:r>
            <a:r>
              <a:rPr lang="en-US" altLang="zh-CN" dirty="0"/>
              <a:t> = 0</a:t>
            </a:r>
          </a:p>
          <a:p>
            <a:r>
              <a:rPr lang="en-US" dirty="0"/>
              <a:t>FP </a:t>
            </a:r>
            <a:r>
              <a:rPr lang="zh-CN" altLang="en-US" dirty="0"/>
              <a:t>假阴性 </a:t>
            </a:r>
            <a:r>
              <a:rPr lang="en-US" altLang="zh-CN" dirty="0"/>
              <a:t>= 5</a:t>
            </a:r>
          </a:p>
          <a:p>
            <a:r>
              <a:rPr lang="en-US" dirty="0"/>
              <a:t>Acc = 0+95/100 = 95% </a:t>
            </a:r>
            <a:r>
              <a:rPr lang="zh-CN" altLang="en-US" dirty="0"/>
              <a:t>我的准确率达到了</a:t>
            </a:r>
            <a:r>
              <a:rPr lang="en-US" altLang="zh-CN" dirty="0"/>
              <a:t>95%</a:t>
            </a:r>
            <a:r>
              <a:rPr lang="zh-CN" altLang="en-US" dirty="0"/>
              <a:t>！</a:t>
            </a:r>
            <a:endParaRPr lang="en-US" altLang="zh-CN" dirty="0"/>
          </a:p>
          <a:p>
            <a:endParaRPr lang="en-US" dirty="0"/>
          </a:p>
        </p:txBody>
      </p:sp>
    </p:spTree>
    <p:extLst>
      <p:ext uri="{BB962C8B-B14F-4D97-AF65-F5344CB8AC3E}">
        <p14:creationId xmlns:p14="http://schemas.microsoft.com/office/powerpoint/2010/main" val="1177283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9561F-068F-49C3-AF79-51DC592F97CF}"/>
              </a:ext>
            </a:extLst>
          </p:cNvPr>
          <p:cNvSpPr>
            <a:spLocks noGrp="1"/>
          </p:cNvSpPr>
          <p:nvPr>
            <p:ph type="title"/>
          </p:nvPr>
        </p:nvSpPr>
        <p:spPr>
          <a:xfrm>
            <a:off x="63190" y="381000"/>
            <a:ext cx="8229600" cy="1066800"/>
          </a:xfrm>
        </p:spPr>
        <p:txBody>
          <a:bodyPr>
            <a:normAutofit fontScale="90000"/>
          </a:bodyPr>
          <a:lstStyle/>
          <a:p>
            <a:r>
              <a:rPr lang="en-US" altLang="zh-CN" dirty="0">
                <a:solidFill>
                  <a:srgbClr val="0000FF"/>
                </a:solidFill>
              </a:rPr>
              <a:t>Confusion Matrix for 2-class problem</a:t>
            </a:r>
          </a:p>
        </p:txBody>
      </p:sp>
      <p:sp>
        <p:nvSpPr>
          <p:cNvPr id="8" name="Rectangle 7">
            <a:extLst>
              <a:ext uri="{FF2B5EF4-FFF2-40B4-BE49-F238E27FC236}">
                <a16:creationId xmlns:a16="http://schemas.microsoft.com/office/drawing/2014/main" id="{80C154AA-69C0-454A-863E-EC9B0C3A7A96}"/>
              </a:ext>
            </a:extLst>
          </p:cNvPr>
          <p:cNvSpPr/>
          <p:nvPr/>
        </p:nvSpPr>
        <p:spPr>
          <a:xfrm>
            <a:off x="381000" y="1371600"/>
            <a:ext cx="3352800" cy="523220"/>
          </a:xfrm>
          <a:prstGeom prst="rect">
            <a:avLst/>
          </a:prstGeom>
        </p:spPr>
        <p:txBody>
          <a:bodyPr wrap="square">
            <a:spAutoFit/>
          </a:bodyPr>
          <a:lstStyle/>
          <a:p>
            <a:r>
              <a:rPr lang="zh-CN" altLang="en-US" sz="2800" b="1" dirty="0">
                <a:solidFill>
                  <a:srgbClr val="1A1A1A"/>
                </a:solidFill>
                <a:latin typeface="-apple-system"/>
              </a:rPr>
              <a:t>查准率</a:t>
            </a:r>
            <a:r>
              <a:rPr lang="en-US" altLang="zh-CN" sz="2800" b="1" dirty="0">
                <a:solidFill>
                  <a:srgbClr val="1A1A1A"/>
                </a:solidFill>
                <a:latin typeface="-apple-system"/>
              </a:rPr>
              <a:t>(</a:t>
            </a:r>
            <a:r>
              <a:rPr lang="en-US" sz="2800" b="1" dirty="0">
                <a:solidFill>
                  <a:srgbClr val="1A1A1A"/>
                </a:solidFill>
                <a:latin typeface="-apple-system"/>
              </a:rPr>
              <a:t>precision）</a:t>
            </a:r>
            <a:endParaRPr lang="en-US" sz="2800" b="1" i="0" dirty="0">
              <a:solidFill>
                <a:srgbClr val="1A1A1A"/>
              </a:solidFill>
              <a:effectLst/>
              <a:latin typeface="-apple-system"/>
            </a:endParaRPr>
          </a:p>
        </p:txBody>
      </p:sp>
      <p:sp>
        <p:nvSpPr>
          <p:cNvPr id="9" name="Rectangle 8">
            <a:extLst>
              <a:ext uri="{FF2B5EF4-FFF2-40B4-BE49-F238E27FC236}">
                <a16:creationId xmlns:a16="http://schemas.microsoft.com/office/drawing/2014/main" id="{416F43AD-8EC4-4BFB-B128-25818095F689}"/>
              </a:ext>
            </a:extLst>
          </p:cNvPr>
          <p:cNvSpPr/>
          <p:nvPr/>
        </p:nvSpPr>
        <p:spPr>
          <a:xfrm>
            <a:off x="381000" y="1894820"/>
            <a:ext cx="6477000" cy="1200329"/>
          </a:xfrm>
          <a:prstGeom prst="rect">
            <a:avLst/>
          </a:prstGeom>
        </p:spPr>
        <p:txBody>
          <a:bodyPr wrap="square">
            <a:spAutoFit/>
          </a:bodyPr>
          <a:lstStyle/>
          <a:p>
            <a:r>
              <a:rPr lang="zh-CN" altLang="en-US" dirty="0">
                <a:solidFill>
                  <a:srgbClr val="1A1A1A"/>
                </a:solidFill>
                <a:latin typeface="-apple-system"/>
              </a:rPr>
              <a:t>查准率也叫精准率，所有预测为</a:t>
            </a:r>
            <a:r>
              <a:rPr lang="en-US" altLang="zh-CN" dirty="0">
                <a:solidFill>
                  <a:srgbClr val="1A1A1A"/>
                </a:solidFill>
                <a:latin typeface="-apple-system"/>
              </a:rPr>
              <a:t>positive</a:t>
            </a:r>
            <a:r>
              <a:rPr lang="zh-CN" altLang="en-US" dirty="0">
                <a:solidFill>
                  <a:srgbClr val="1A1A1A"/>
                </a:solidFill>
                <a:latin typeface="-apple-system"/>
              </a:rPr>
              <a:t>的样本中，实际为</a:t>
            </a:r>
            <a:r>
              <a:rPr lang="en-US" altLang="zh-CN" dirty="0">
                <a:solidFill>
                  <a:srgbClr val="1A1A1A"/>
                </a:solidFill>
                <a:latin typeface="-apple-system"/>
              </a:rPr>
              <a:t>positive</a:t>
            </a:r>
            <a:r>
              <a:rPr lang="zh-CN" altLang="en-US" dirty="0">
                <a:solidFill>
                  <a:srgbClr val="1A1A1A"/>
                </a:solidFill>
                <a:latin typeface="-apple-system"/>
              </a:rPr>
              <a:t>的样本的比例：</a:t>
            </a:r>
          </a:p>
          <a:p>
            <a:br>
              <a:rPr lang="zh-CN" altLang="en-US" dirty="0"/>
            </a:br>
            <a:endParaRPr lang="en-US" dirty="0"/>
          </a:p>
        </p:txBody>
      </p:sp>
      <p:pic>
        <p:nvPicPr>
          <p:cNvPr id="12" name="Picture 11">
            <a:extLst>
              <a:ext uri="{FF2B5EF4-FFF2-40B4-BE49-F238E27FC236}">
                <a16:creationId xmlns:a16="http://schemas.microsoft.com/office/drawing/2014/main" id="{0AF78032-4F39-4E4E-8747-8310D363F1A1}"/>
              </a:ext>
            </a:extLst>
          </p:cNvPr>
          <p:cNvPicPr>
            <a:picLocks noChangeAspect="1"/>
          </p:cNvPicPr>
          <p:nvPr/>
        </p:nvPicPr>
        <p:blipFill>
          <a:blip r:embed="rId2"/>
          <a:stretch>
            <a:fillRect/>
          </a:stretch>
        </p:blipFill>
        <p:spPr>
          <a:xfrm>
            <a:off x="5449694" y="2834164"/>
            <a:ext cx="3714750" cy="1857375"/>
          </a:xfrm>
          <a:prstGeom prst="rect">
            <a:avLst/>
          </a:prstGeom>
        </p:spPr>
      </p:pic>
      <p:sp>
        <p:nvSpPr>
          <p:cNvPr id="13" name="Rectangle 12">
            <a:extLst>
              <a:ext uri="{FF2B5EF4-FFF2-40B4-BE49-F238E27FC236}">
                <a16:creationId xmlns:a16="http://schemas.microsoft.com/office/drawing/2014/main" id="{C9859735-CD54-42EB-8059-BE5AE1E50C45}"/>
              </a:ext>
            </a:extLst>
          </p:cNvPr>
          <p:cNvSpPr/>
          <p:nvPr/>
        </p:nvSpPr>
        <p:spPr>
          <a:xfrm>
            <a:off x="533400" y="2674623"/>
            <a:ext cx="3416320" cy="369332"/>
          </a:xfrm>
          <a:prstGeom prst="rect">
            <a:avLst/>
          </a:prstGeom>
        </p:spPr>
        <p:txBody>
          <a:bodyPr wrap="none">
            <a:spAutoFit/>
          </a:bodyPr>
          <a:lstStyle/>
          <a:p>
            <a:r>
              <a:rPr lang="zh-CN" altLang="en-US" dirty="0">
                <a:solidFill>
                  <a:srgbClr val="1A1A1A"/>
                </a:solidFill>
                <a:latin typeface="-apple-system"/>
              </a:rPr>
              <a:t>比如上面那个检测疾病的例子：</a:t>
            </a:r>
            <a:endParaRPr lang="en-US" dirty="0"/>
          </a:p>
        </p:txBody>
      </p:sp>
      <p:sp>
        <p:nvSpPr>
          <p:cNvPr id="14" name="Rectangle 13">
            <a:extLst>
              <a:ext uri="{FF2B5EF4-FFF2-40B4-BE49-F238E27FC236}">
                <a16:creationId xmlns:a16="http://schemas.microsoft.com/office/drawing/2014/main" id="{D2743372-3F5B-44DB-A2E3-55D91A1F2C0D}"/>
              </a:ext>
            </a:extLst>
          </p:cNvPr>
          <p:cNvSpPr/>
          <p:nvPr/>
        </p:nvSpPr>
        <p:spPr>
          <a:xfrm>
            <a:off x="381000" y="3162686"/>
            <a:ext cx="2133600" cy="1754326"/>
          </a:xfrm>
          <a:prstGeom prst="rect">
            <a:avLst/>
          </a:prstGeom>
        </p:spPr>
        <p:txBody>
          <a:bodyPr wrap="square">
            <a:spAutoFit/>
          </a:bodyPr>
          <a:lstStyle/>
          <a:p>
            <a:r>
              <a:rPr lang="zh-CN" altLang="en-US" dirty="0"/>
              <a:t>我的结果：</a:t>
            </a:r>
            <a:r>
              <a:rPr lang="en-US" altLang="zh-CN" dirty="0"/>
              <a:t>	</a:t>
            </a:r>
          </a:p>
          <a:p>
            <a:r>
              <a:rPr lang="en-US" dirty="0"/>
              <a:t>		</a:t>
            </a:r>
          </a:p>
          <a:p>
            <a:r>
              <a:rPr lang="en-US" dirty="0"/>
              <a:t>TP </a:t>
            </a:r>
            <a:r>
              <a:rPr lang="zh-CN" altLang="en-US" dirty="0"/>
              <a:t>真阳性</a:t>
            </a:r>
            <a:r>
              <a:rPr lang="en-US" dirty="0"/>
              <a:t>= 0	</a:t>
            </a:r>
          </a:p>
          <a:p>
            <a:r>
              <a:rPr lang="en-US" altLang="zh-CN" dirty="0"/>
              <a:t>TN </a:t>
            </a:r>
            <a:r>
              <a:rPr lang="zh-CN" altLang="en-US" dirty="0"/>
              <a:t>真阴性 </a:t>
            </a:r>
            <a:r>
              <a:rPr lang="en-US" altLang="zh-CN" dirty="0"/>
              <a:t>= 95</a:t>
            </a:r>
          </a:p>
          <a:p>
            <a:r>
              <a:rPr lang="en-US" dirty="0"/>
              <a:t>FP </a:t>
            </a:r>
            <a:r>
              <a:rPr lang="zh-CN" altLang="en-US" dirty="0"/>
              <a:t>假阳性</a:t>
            </a:r>
            <a:r>
              <a:rPr lang="en-US" altLang="zh-CN" dirty="0"/>
              <a:t> = 0</a:t>
            </a:r>
          </a:p>
          <a:p>
            <a:r>
              <a:rPr lang="en-US" dirty="0"/>
              <a:t>FN </a:t>
            </a:r>
            <a:r>
              <a:rPr lang="zh-CN" altLang="en-US" dirty="0"/>
              <a:t>假阴性 </a:t>
            </a:r>
            <a:r>
              <a:rPr lang="en-US" altLang="zh-CN" dirty="0"/>
              <a:t>= 5</a:t>
            </a:r>
          </a:p>
        </p:txBody>
      </p:sp>
      <p:sp>
        <p:nvSpPr>
          <p:cNvPr id="15" name="Rectangle 14">
            <a:extLst>
              <a:ext uri="{FF2B5EF4-FFF2-40B4-BE49-F238E27FC236}">
                <a16:creationId xmlns:a16="http://schemas.microsoft.com/office/drawing/2014/main" id="{9D4EFA98-3F3C-479F-BDB6-66B79F4020EA}"/>
              </a:ext>
            </a:extLst>
          </p:cNvPr>
          <p:cNvSpPr/>
          <p:nvPr/>
        </p:nvSpPr>
        <p:spPr>
          <a:xfrm>
            <a:off x="2241560" y="3162487"/>
            <a:ext cx="2133600" cy="1754326"/>
          </a:xfrm>
          <a:prstGeom prst="rect">
            <a:avLst/>
          </a:prstGeom>
        </p:spPr>
        <p:txBody>
          <a:bodyPr wrap="square">
            <a:spAutoFit/>
          </a:bodyPr>
          <a:lstStyle/>
          <a:p>
            <a:r>
              <a:rPr lang="zh-CN" altLang="en-US" dirty="0"/>
              <a:t>医生的结果：</a:t>
            </a:r>
            <a:r>
              <a:rPr lang="en-US" altLang="zh-CN" dirty="0"/>
              <a:t>	</a:t>
            </a:r>
          </a:p>
          <a:p>
            <a:r>
              <a:rPr lang="en-US" dirty="0"/>
              <a:t>		</a:t>
            </a:r>
          </a:p>
          <a:p>
            <a:r>
              <a:rPr lang="en-US" dirty="0"/>
              <a:t>TP </a:t>
            </a:r>
            <a:r>
              <a:rPr lang="zh-CN" altLang="en-US" dirty="0"/>
              <a:t>真阳性</a:t>
            </a:r>
            <a:r>
              <a:rPr lang="en-US" dirty="0"/>
              <a:t>= 4	</a:t>
            </a:r>
          </a:p>
          <a:p>
            <a:r>
              <a:rPr lang="en-US" altLang="zh-CN" dirty="0"/>
              <a:t>TN </a:t>
            </a:r>
            <a:r>
              <a:rPr lang="zh-CN" altLang="en-US" dirty="0"/>
              <a:t>真阴性 </a:t>
            </a:r>
            <a:r>
              <a:rPr lang="en-US" altLang="zh-CN" dirty="0"/>
              <a:t>= 92</a:t>
            </a:r>
          </a:p>
          <a:p>
            <a:r>
              <a:rPr lang="en-US" dirty="0"/>
              <a:t>FP </a:t>
            </a:r>
            <a:r>
              <a:rPr lang="zh-CN" altLang="en-US" dirty="0"/>
              <a:t>假阳性</a:t>
            </a:r>
            <a:r>
              <a:rPr lang="en-US" altLang="zh-CN" dirty="0"/>
              <a:t> = 1</a:t>
            </a:r>
          </a:p>
          <a:p>
            <a:r>
              <a:rPr lang="en-US" dirty="0"/>
              <a:t>FN </a:t>
            </a:r>
            <a:r>
              <a:rPr lang="zh-CN" altLang="en-US" dirty="0"/>
              <a:t>假阴性 </a:t>
            </a:r>
            <a:r>
              <a:rPr lang="en-US" altLang="zh-CN" dirty="0"/>
              <a:t>= 3</a:t>
            </a:r>
          </a:p>
        </p:txBody>
      </p:sp>
      <p:sp>
        <p:nvSpPr>
          <p:cNvPr id="16" name="Rectangle 15">
            <a:extLst>
              <a:ext uri="{FF2B5EF4-FFF2-40B4-BE49-F238E27FC236}">
                <a16:creationId xmlns:a16="http://schemas.microsoft.com/office/drawing/2014/main" id="{3E4EE760-8567-4657-B9C1-1FF45B108E86}"/>
              </a:ext>
            </a:extLst>
          </p:cNvPr>
          <p:cNvSpPr/>
          <p:nvPr/>
        </p:nvSpPr>
        <p:spPr>
          <a:xfrm>
            <a:off x="381000" y="5163234"/>
            <a:ext cx="1860560" cy="646331"/>
          </a:xfrm>
          <a:prstGeom prst="rect">
            <a:avLst/>
          </a:prstGeom>
        </p:spPr>
        <p:txBody>
          <a:bodyPr wrap="square">
            <a:spAutoFit/>
          </a:bodyPr>
          <a:lstStyle/>
          <a:p>
            <a:r>
              <a:rPr lang="en-US" altLang="zh-CN" dirty="0"/>
              <a:t>Acc = 95%</a:t>
            </a:r>
          </a:p>
          <a:p>
            <a:r>
              <a:rPr lang="en-US" altLang="zh-CN" dirty="0"/>
              <a:t>precision = 0%</a:t>
            </a:r>
          </a:p>
        </p:txBody>
      </p:sp>
      <p:sp>
        <p:nvSpPr>
          <p:cNvPr id="18" name="Rectangle 17">
            <a:extLst>
              <a:ext uri="{FF2B5EF4-FFF2-40B4-BE49-F238E27FC236}">
                <a16:creationId xmlns:a16="http://schemas.microsoft.com/office/drawing/2014/main" id="{EACFDC91-9288-49EE-912C-AB943AA08965}"/>
              </a:ext>
            </a:extLst>
          </p:cNvPr>
          <p:cNvSpPr/>
          <p:nvPr/>
        </p:nvSpPr>
        <p:spPr>
          <a:xfrm>
            <a:off x="2241560" y="5185337"/>
            <a:ext cx="1860560" cy="646331"/>
          </a:xfrm>
          <a:prstGeom prst="rect">
            <a:avLst/>
          </a:prstGeom>
        </p:spPr>
        <p:txBody>
          <a:bodyPr wrap="square">
            <a:spAutoFit/>
          </a:bodyPr>
          <a:lstStyle/>
          <a:p>
            <a:r>
              <a:rPr lang="en-US" altLang="zh-CN" dirty="0"/>
              <a:t>Acc = 96%</a:t>
            </a:r>
          </a:p>
          <a:p>
            <a:r>
              <a:rPr lang="en-US" altLang="zh-CN" dirty="0"/>
              <a:t>precision = 80%</a:t>
            </a:r>
          </a:p>
        </p:txBody>
      </p:sp>
    </p:spTree>
    <p:extLst>
      <p:ext uri="{BB962C8B-B14F-4D97-AF65-F5344CB8AC3E}">
        <p14:creationId xmlns:p14="http://schemas.microsoft.com/office/powerpoint/2010/main" val="1832434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9561F-068F-49C3-AF79-51DC592F97CF}"/>
              </a:ext>
            </a:extLst>
          </p:cNvPr>
          <p:cNvSpPr>
            <a:spLocks noGrp="1"/>
          </p:cNvSpPr>
          <p:nvPr>
            <p:ph type="title"/>
          </p:nvPr>
        </p:nvSpPr>
        <p:spPr>
          <a:xfrm>
            <a:off x="63190" y="381000"/>
            <a:ext cx="8229600" cy="1066800"/>
          </a:xfrm>
        </p:spPr>
        <p:txBody>
          <a:bodyPr>
            <a:normAutofit fontScale="90000"/>
          </a:bodyPr>
          <a:lstStyle/>
          <a:p>
            <a:r>
              <a:rPr lang="en-US" altLang="zh-CN" dirty="0">
                <a:solidFill>
                  <a:srgbClr val="0000FF"/>
                </a:solidFill>
              </a:rPr>
              <a:t>Confusion Matrix for 2-class problem</a:t>
            </a:r>
          </a:p>
        </p:txBody>
      </p:sp>
      <p:sp>
        <p:nvSpPr>
          <p:cNvPr id="8" name="Rectangle 7">
            <a:extLst>
              <a:ext uri="{FF2B5EF4-FFF2-40B4-BE49-F238E27FC236}">
                <a16:creationId xmlns:a16="http://schemas.microsoft.com/office/drawing/2014/main" id="{80C154AA-69C0-454A-863E-EC9B0C3A7A96}"/>
              </a:ext>
            </a:extLst>
          </p:cNvPr>
          <p:cNvSpPr/>
          <p:nvPr/>
        </p:nvSpPr>
        <p:spPr>
          <a:xfrm>
            <a:off x="381000" y="1371600"/>
            <a:ext cx="3352800" cy="523220"/>
          </a:xfrm>
          <a:prstGeom prst="rect">
            <a:avLst/>
          </a:prstGeom>
        </p:spPr>
        <p:txBody>
          <a:bodyPr wrap="square">
            <a:spAutoFit/>
          </a:bodyPr>
          <a:lstStyle/>
          <a:p>
            <a:r>
              <a:rPr lang="zh-CN" altLang="en-US" sz="2800" b="1" dirty="0">
                <a:solidFill>
                  <a:srgbClr val="1A1A1A"/>
                </a:solidFill>
                <a:latin typeface="-apple-system"/>
              </a:rPr>
              <a:t>查全率（</a:t>
            </a:r>
            <a:r>
              <a:rPr lang="en-US" altLang="zh-CN" sz="2800" b="1" dirty="0">
                <a:solidFill>
                  <a:srgbClr val="1A1A1A"/>
                </a:solidFill>
                <a:latin typeface="-apple-system"/>
              </a:rPr>
              <a:t>recall</a:t>
            </a:r>
            <a:r>
              <a:rPr lang="zh-CN" altLang="en-US" sz="2800" b="1" dirty="0">
                <a:solidFill>
                  <a:srgbClr val="1A1A1A"/>
                </a:solidFill>
                <a:latin typeface="-apple-system"/>
              </a:rPr>
              <a:t>）</a:t>
            </a:r>
            <a:endParaRPr lang="en-US" sz="2800" b="1" i="0" dirty="0">
              <a:solidFill>
                <a:srgbClr val="1A1A1A"/>
              </a:solidFill>
              <a:effectLst/>
              <a:latin typeface="-apple-system"/>
            </a:endParaRPr>
          </a:p>
        </p:txBody>
      </p:sp>
      <p:sp>
        <p:nvSpPr>
          <p:cNvPr id="9" name="Rectangle 8">
            <a:extLst>
              <a:ext uri="{FF2B5EF4-FFF2-40B4-BE49-F238E27FC236}">
                <a16:creationId xmlns:a16="http://schemas.microsoft.com/office/drawing/2014/main" id="{416F43AD-8EC4-4BFB-B128-25818095F689}"/>
              </a:ext>
            </a:extLst>
          </p:cNvPr>
          <p:cNvSpPr/>
          <p:nvPr/>
        </p:nvSpPr>
        <p:spPr>
          <a:xfrm>
            <a:off x="381000" y="1894820"/>
            <a:ext cx="6477000" cy="923330"/>
          </a:xfrm>
          <a:prstGeom prst="rect">
            <a:avLst/>
          </a:prstGeom>
        </p:spPr>
        <p:txBody>
          <a:bodyPr wrap="square">
            <a:spAutoFit/>
          </a:bodyPr>
          <a:lstStyle/>
          <a:p>
            <a:r>
              <a:rPr lang="zh-CN" altLang="en-US" dirty="0"/>
              <a:t>查全率也叫召回率，实际为</a:t>
            </a:r>
            <a:r>
              <a:rPr lang="en-US" altLang="zh-CN" dirty="0"/>
              <a:t>positive</a:t>
            </a:r>
            <a:r>
              <a:rPr lang="zh-CN" altLang="en-US" dirty="0"/>
              <a:t>的样本中，被正确预测为</a:t>
            </a:r>
            <a:r>
              <a:rPr lang="en-US" altLang="zh-CN" dirty="0"/>
              <a:t>positive</a:t>
            </a:r>
            <a:r>
              <a:rPr lang="zh-CN" altLang="en-US" dirty="0"/>
              <a:t>的样本的比例：</a:t>
            </a:r>
            <a:br>
              <a:rPr lang="zh-CN" altLang="en-US" dirty="0"/>
            </a:br>
            <a:endParaRPr lang="en-US" dirty="0"/>
          </a:p>
        </p:txBody>
      </p:sp>
      <p:sp>
        <p:nvSpPr>
          <p:cNvPr id="13" name="Rectangle 12">
            <a:extLst>
              <a:ext uri="{FF2B5EF4-FFF2-40B4-BE49-F238E27FC236}">
                <a16:creationId xmlns:a16="http://schemas.microsoft.com/office/drawing/2014/main" id="{C9859735-CD54-42EB-8059-BE5AE1E50C45}"/>
              </a:ext>
            </a:extLst>
          </p:cNvPr>
          <p:cNvSpPr/>
          <p:nvPr/>
        </p:nvSpPr>
        <p:spPr>
          <a:xfrm>
            <a:off x="533400" y="2674623"/>
            <a:ext cx="3416320" cy="369332"/>
          </a:xfrm>
          <a:prstGeom prst="rect">
            <a:avLst/>
          </a:prstGeom>
        </p:spPr>
        <p:txBody>
          <a:bodyPr wrap="none">
            <a:spAutoFit/>
          </a:bodyPr>
          <a:lstStyle/>
          <a:p>
            <a:r>
              <a:rPr lang="zh-CN" altLang="en-US" dirty="0">
                <a:solidFill>
                  <a:srgbClr val="1A1A1A"/>
                </a:solidFill>
                <a:latin typeface="-apple-system"/>
              </a:rPr>
              <a:t>比如上面那个检测疾病的例子：</a:t>
            </a:r>
            <a:endParaRPr lang="en-US" dirty="0"/>
          </a:p>
        </p:txBody>
      </p:sp>
      <p:sp>
        <p:nvSpPr>
          <p:cNvPr id="14" name="Rectangle 13">
            <a:extLst>
              <a:ext uri="{FF2B5EF4-FFF2-40B4-BE49-F238E27FC236}">
                <a16:creationId xmlns:a16="http://schemas.microsoft.com/office/drawing/2014/main" id="{D2743372-3F5B-44DB-A2E3-55D91A1F2C0D}"/>
              </a:ext>
            </a:extLst>
          </p:cNvPr>
          <p:cNvSpPr/>
          <p:nvPr/>
        </p:nvSpPr>
        <p:spPr>
          <a:xfrm>
            <a:off x="381000" y="3162686"/>
            <a:ext cx="2133600" cy="1754326"/>
          </a:xfrm>
          <a:prstGeom prst="rect">
            <a:avLst/>
          </a:prstGeom>
        </p:spPr>
        <p:txBody>
          <a:bodyPr wrap="square">
            <a:spAutoFit/>
          </a:bodyPr>
          <a:lstStyle/>
          <a:p>
            <a:r>
              <a:rPr lang="zh-CN" altLang="en-US" dirty="0"/>
              <a:t>我的结果：</a:t>
            </a:r>
            <a:r>
              <a:rPr lang="en-US" altLang="zh-CN" dirty="0"/>
              <a:t>	</a:t>
            </a:r>
          </a:p>
          <a:p>
            <a:r>
              <a:rPr lang="en-US" dirty="0"/>
              <a:t>		</a:t>
            </a:r>
          </a:p>
          <a:p>
            <a:r>
              <a:rPr lang="en-US" dirty="0"/>
              <a:t>TP </a:t>
            </a:r>
            <a:r>
              <a:rPr lang="zh-CN" altLang="en-US" dirty="0"/>
              <a:t>真阳性</a:t>
            </a:r>
            <a:r>
              <a:rPr lang="en-US" dirty="0"/>
              <a:t>= 0	</a:t>
            </a:r>
          </a:p>
          <a:p>
            <a:r>
              <a:rPr lang="en-US" altLang="zh-CN" dirty="0"/>
              <a:t>TN </a:t>
            </a:r>
            <a:r>
              <a:rPr lang="zh-CN" altLang="en-US" dirty="0"/>
              <a:t>真阴性 </a:t>
            </a:r>
            <a:r>
              <a:rPr lang="en-US" altLang="zh-CN" dirty="0"/>
              <a:t>= 95</a:t>
            </a:r>
          </a:p>
          <a:p>
            <a:r>
              <a:rPr lang="en-US" dirty="0"/>
              <a:t>FP </a:t>
            </a:r>
            <a:r>
              <a:rPr lang="zh-CN" altLang="en-US" dirty="0"/>
              <a:t>假阳性</a:t>
            </a:r>
            <a:r>
              <a:rPr lang="en-US" altLang="zh-CN" dirty="0"/>
              <a:t> = 0</a:t>
            </a:r>
          </a:p>
          <a:p>
            <a:r>
              <a:rPr lang="en-US" dirty="0"/>
              <a:t>FN </a:t>
            </a:r>
            <a:r>
              <a:rPr lang="zh-CN" altLang="en-US" dirty="0"/>
              <a:t>假阴性 </a:t>
            </a:r>
            <a:r>
              <a:rPr lang="en-US" altLang="zh-CN" dirty="0"/>
              <a:t>= 5</a:t>
            </a:r>
          </a:p>
        </p:txBody>
      </p:sp>
      <p:sp>
        <p:nvSpPr>
          <p:cNvPr id="15" name="Rectangle 14">
            <a:extLst>
              <a:ext uri="{FF2B5EF4-FFF2-40B4-BE49-F238E27FC236}">
                <a16:creationId xmlns:a16="http://schemas.microsoft.com/office/drawing/2014/main" id="{9D4EFA98-3F3C-479F-BDB6-66B79F4020EA}"/>
              </a:ext>
            </a:extLst>
          </p:cNvPr>
          <p:cNvSpPr/>
          <p:nvPr/>
        </p:nvSpPr>
        <p:spPr>
          <a:xfrm>
            <a:off x="2241560" y="3162487"/>
            <a:ext cx="2133600" cy="1754326"/>
          </a:xfrm>
          <a:prstGeom prst="rect">
            <a:avLst/>
          </a:prstGeom>
        </p:spPr>
        <p:txBody>
          <a:bodyPr wrap="square">
            <a:spAutoFit/>
          </a:bodyPr>
          <a:lstStyle/>
          <a:p>
            <a:r>
              <a:rPr lang="zh-CN" altLang="en-US" dirty="0"/>
              <a:t>医生的结果：</a:t>
            </a:r>
            <a:r>
              <a:rPr lang="en-US" altLang="zh-CN" dirty="0"/>
              <a:t>	</a:t>
            </a:r>
          </a:p>
          <a:p>
            <a:r>
              <a:rPr lang="en-US" dirty="0"/>
              <a:t>		</a:t>
            </a:r>
          </a:p>
          <a:p>
            <a:r>
              <a:rPr lang="en-US" dirty="0"/>
              <a:t>TP </a:t>
            </a:r>
            <a:r>
              <a:rPr lang="zh-CN" altLang="en-US" dirty="0"/>
              <a:t>真阳性</a:t>
            </a:r>
            <a:r>
              <a:rPr lang="en-US" dirty="0"/>
              <a:t>= 4	</a:t>
            </a:r>
          </a:p>
          <a:p>
            <a:r>
              <a:rPr lang="en-US" altLang="zh-CN" dirty="0"/>
              <a:t>TN </a:t>
            </a:r>
            <a:r>
              <a:rPr lang="zh-CN" altLang="en-US" dirty="0"/>
              <a:t>真阴性 </a:t>
            </a:r>
            <a:r>
              <a:rPr lang="en-US" altLang="zh-CN" dirty="0"/>
              <a:t>= 92</a:t>
            </a:r>
          </a:p>
          <a:p>
            <a:r>
              <a:rPr lang="en-US" dirty="0"/>
              <a:t>FP </a:t>
            </a:r>
            <a:r>
              <a:rPr lang="zh-CN" altLang="en-US" dirty="0"/>
              <a:t>假阳性</a:t>
            </a:r>
            <a:r>
              <a:rPr lang="en-US" altLang="zh-CN" dirty="0"/>
              <a:t> = 1</a:t>
            </a:r>
          </a:p>
          <a:p>
            <a:r>
              <a:rPr lang="en-US" dirty="0"/>
              <a:t>FN </a:t>
            </a:r>
            <a:r>
              <a:rPr lang="zh-CN" altLang="en-US" dirty="0"/>
              <a:t>假阴性 </a:t>
            </a:r>
            <a:r>
              <a:rPr lang="en-US" altLang="zh-CN" dirty="0"/>
              <a:t>= 3</a:t>
            </a:r>
          </a:p>
        </p:txBody>
      </p:sp>
      <p:sp>
        <p:nvSpPr>
          <p:cNvPr id="16" name="Rectangle 15">
            <a:extLst>
              <a:ext uri="{FF2B5EF4-FFF2-40B4-BE49-F238E27FC236}">
                <a16:creationId xmlns:a16="http://schemas.microsoft.com/office/drawing/2014/main" id="{3E4EE760-8567-4657-B9C1-1FF45B108E86}"/>
              </a:ext>
            </a:extLst>
          </p:cNvPr>
          <p:cNvSpPr/>
          <p:nvPr/>
        </p:nvSpPr>
        <p:spPr>
          <a:xfrm>
            <a:off x="381000" y="5163234"/>
            <a:ext cx="1860560" cy="923330"/>
          </a:xfrm>
          <a:prstGeom prst="rect">
            <a:avLst/>
          </a:prstGeom>
        </p:spPr>
        <p:txBody>
          <a:bodyPr wrap="square">
            <a:spAutoFit/>
          </a:bodyPr>
          <a:lstStyle/>
          <a:p>
            <a:r>
              <a:rPr lang="en-US" altLang="zh-CN" dirty="0"/>
              <a:t>Acc = 95%</a:t>
            </a:r>
          </a:p>
          <a:p>
            <a:r>
              <a:rPr lang="en-US" altLang="zh-CN" dirty="0"/>
              <a:t>precision = 0%</a:t>
            </a:r>
          </a:p>
          <a:p>
            <a:r>
              <a:rPr lang="en-US" altLang="zh-CN" dirty="0"/>
              <a:t>Recall = 0%</a:t>
            </a:r>
          </a:p>
        </p:txBody>
      </p:sp>
      <p:sp>
        <p:nvSpPr>
          <p:cNvPr id="18" name="Rectangle 17">
            <a:extLst>
              <a:ext uri="{FF2B5EF4-FFF2-40B4-BE49-F238E27FC236}">
                <a16:creationId xmlns:a16="http://schemas.microsoft.com/office/drawing/2014/main" id="{EACFDC91-9288-49EE-912C-AB943AA08965}"/>
              </a:ext>
            </a:extLst>
          </p:cNvPr>
          <p:cNvSpPr/>
          <p:nvPr/>
        </p:nvSpPr>
        <p:spPr>
          <a:xfrm>
            <a:off x="2241560" y="5185337"/>
            <a:ext cx="1860560" cy="923330"/>
          </a:xfrm>
          <a:prstGeom prst="rect">
            <a:avLst/>
          </a:prstGeom>
        </p:spPr>
        <p:txBody>
          <a:bodyPr wrap="square">
            <a:spAutoFit/>
          </a:bodyPr>
          <a:lstStyle/>
          <a:p>
            <a:r>
              <a:rPr lang="en-US" altLang="zh-CN" dirty="0"/>
              <a:t>Acc = 98%</a:t>
            </a:r>
          </a:p>
          <a:p>
            <a:r>
              <a:rPr lang="en-US" altLang="zh-CN" dirty="0"/>
              <a:t>precision = 80%</a:t>
            </a:r>
          </a:p>
          <a:p>
            <a:r>
              <a:rPr lang="en-US" altLang="zh-CN" dirty="0"/>
              <a:t>Recall = 57.14%</a:t>
            </a:r>
          </a:p>
        </p:txBody>
      </p:sp>
      <p:pic>
        <p:nvPicPr>
          <p:cNvPr id="3" name="Picture 2">
            <a:extLst>
              <a:ext uri="{FF2B5EF4-FFF2-40B4-BE49-F238E27FC236}">
                <a16:creationId xmlns:a16="http://schemas.microsoft.com/office/drawing/2014/main" id="{D80E799E-2B10-4D37-8181-DAE836772679}"/>
              </a:ext>
            </a:extLst>
          </p:cNvPr>
          <p:cNvPicPr>
            <a:picLocks noChangeAspect="1"/>
          </p:cNvPicPr>
          <p:nvPr/>
        </p:nvPicPr>
        <p:blipFill>
          <a:blip r:embed="rId2"/>
          <a:stretch>
            <a:fillRect/>
          </a:stretch>
        </p:blipFill>
        <p:spPr>
          <a:xfrm>
            <a:off x="5559443" y="3162487"/>
            <a:ext cx="3580840" cy="1466850"/>
          </a:xfrm>
          <a:prstGeom prst="rect">
            <a:avLst/>
          </a:prstGeom>
        </p:spPr>
      </p:pic>
    </p:spTree>
    <p:extLst>
      <p:ext uri="{BB962C8B-B14F-4D97-AF65-F5344CB8AC3E}">
        <p14:creationId xmlns:p14="http://schemas.microsoft.com/office/powerpoint/2010/main" val="42505514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Urban">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Urban</Template>
  <TotalTime>54121</TotalTime>
  <Words>2184</Words>
  <Application>Microsoft Office PowerPoint</Application>
  <PresentationFormat>On-screen Show (4:3)</PresentationFormat>
  <Paragraphs>235</Paragraphs>
  <Slides>50</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50</vt:i4>
      </vt:variant>
    </vt:vector>
  </HeadingPairs>
  <TitlesOfParts>
    <vt:vector size="61" baseType="lpstr">
      <vt:lpstr>-apple-system</vt:lpstr>
      <vt:lpstr>Arial</vt:lpstr>
      <vt:lpstr>Calibri</vt:lpstr>
      <vt:lpstr>Cambria Math</vt:lpstr>
      <vt:lpstr>Consolas</vt:lpstr>
      <vt:lpstr>Georgia</vt:lpstr>
      <vt:lpstr>Times New Roman</vt:lpstr>
      <vt:lpstr>Trebuchet MS</vt:lpstr>
      <vt:lpstr>Wingdings</vt:lpstr>
      <vt:lpstr>Wingdings 2</vt:lpstr>
      <vt:lpstr>Urban</vt:lpstr>
      <vt:lpstr>Review and Summary</vt:lpstr>
      <vt:lpstr>PowerPoint Presentation</vt:lpstr>
      <vt:lpstr>PowerPoint Presentation</vt:lpstr>
      <vt:lpstr>Raw Data 原始数据 工程目的：黑白手写体0-9的识别</vt:lpstr>
      <vt:lpstr>Cross validation 交叉验证</vt:lpstr>
      <vt:lpstr>Confusion Matrix for 2-class problem</vt:lpstr>
      <vt:lpstr>Confusion Matrix for 2-class problem</vt:lpstr>
      <vt:lpstr>Confusion Matrix for 2-class problem</vt:lpstr>
      <vt:lpstr>Confusion Matrix for 2-class problem</vt:lpstr>
      <vt:lpstr> roc曲线</vt:lpstr>
      <vt:lpstr>PowerPoint Presentation</vt:lpstr>
      <vt:lpstr>PowerPoint Presentation</vt:lpstr>
      <vt:lpstr>PowerPoint Presentation</vt:lpstr>
      <vt:lpstr>Convolution Example</vt:lpstr>
      <vt:lpstr>Pooling Layer / Max-Pooling 池化层/最大池化</vt:lpstr>
      <vt:lpstr>Fully Connected Layer 全连接层</vt:lpstr>
      <vt:lpstr>RNN Structure</vt:lpstr>
      <vt:lpstr>RNN Structure</vt:lpstr>
      <vt:lpstr>RNN output  RNN的输出 vector-to-sequence结构 </vt:lpstr>
      <vt:lpstr>RNN output  RNN的输出 sequence-to-vector结构 </vt:lpstr>
      <vt:lpstr>RNN output  RNN的输出 Encoder-Decoder结构 </vt:lpstr>
      <vt:lpstr>PowerPoint Presentation</vt:lpstr>
      <vt:lpstr>PowerPoint Presentation</vt:lpstr>
      <vt:lpstr>Dropout 层</vt:lpstr>
      <vt:lpstr>Dropout 层</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Deep Learning Architecture</vt:lpstr>
      <vt:lpstr>Machine Learning</vt:lpstr>
      <vt:lpstr>PowerPoint Presentation</vt:lpstr>
      <vt:lpstr>Deep Learning ALL in One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Informatics Research Overview</dc:title>
  <dc:creator>Joshi, Trupti</dc:creator>
  <cp:lastModifiedBy>Xu Chunhui</cp:lastModifiedBy>
  <cp:revision>821</cp:revision>
  <dcterms:created xsi:type="dcterms:W3CDTF">2006-08-16T00:00:00Z</dcterms:created>
  <dcterms:modified xsi:type="dcterms:W3CDTF">2019-11-05T00:24:42Z</dcterms:modified>
</cp:coreProperties>
</file>

<file path=docProps/thumbnail.jpeg>
</file>